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6.xml" ContentType="application/vnd.openxmlformats-officedocument.presentationml.notesSlide+xml"/>
  <Override PartName="/ppt/notesSlides/notesSlide65.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64.xml" ContentType="application/vnd.openxmlformats-officedocument.presentationml.notesSlide+xml"/>
  <Override PartName="/ppt/notesSlides/notesSlide3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p15="http://schemas.microsoft.com/office/powerpoint/2012/main"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1"/>
  </p:notesMasterIdLst>
  <p:sldIdLst>
    <p:sldId id="256" r:id="rId2"/>
    <p:sldId id="260" r:id="rId3"/>
    <p:sldId id="261" r:id="rId4"/>
    <p:sldId id="303" r:id="rId5"/>
    <p:sldId id="262"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62" r:id="rId23"/>
    <p:sldId id="322" r:id="rId24"/>
    <p:sldId id="323" r:id="rId25"/>
    <p:sldId id="325" r:id="rId26"/>
    <p:sldId id="326" r:id="rId27"/>
    <p:sldId id="327" r:id="rId28"/>
    <p:sldId id="328" r:id="rId29"/>
    <p:sldId id="329" r:id="rId30"/>
    <p:sldId id="331" r:id="rId31"/>
    <p:sldId id="332" r:id="rId32"/>
    <p:sldId id="333" r:id="rId33"/>
    <p:sldId id="334" r:id="rId34"/>
    <p:sldId id="335" r:id="rId35"/>
    <p:sldId id="336" r:id="rId36"/>
    <p:sldId id="337" r:id="rId37"/>
    <p:sldId id="338" r:id="rId38"/>
    <p:sldId id="339" r:id="rId39"/>
    <p:sldId id="364" r:id="rId40"/>
    <p:sldId id="365" r:id="rId41"/>
    <p:sldId id="366" r:id="rId42"/>
    <p:sldId id="367" r:id="rId43"/>
    <p:sldId id="4723" r:id="rId44"/>
    <p:sldId id="340" r:id="rId45"/>
    <p:sldId id="341" r:id="rId46"/>
    <p:sldId id="342" r:id="rId47"/>
    <p:sldId id="368" r:id="rId48"/>
    <p:sldId id="4724" r:id="rId49"/>
    <p:sldId id="343" r:id="rId50"/>
    <p:sldId id="346" r:id="rId51"/>
    <p:sldId id="344" r:id="rId52"/>
    <p:sldId id="345" r:id="rId53"/>
    <p:sldId id="369" r:id="rId54"/>
    <p:sldId id="347" r:id="rId55"/>
    <p:sldId id="348" r:id="rId56"/>
    <p:sldId id="349" r:id="rId57"/>
    <p:sldId id="350" r:id="rId58"/>
    <p:sldId id="351" r:id="rId59"/>
    <p:sldId id="352" r:id="rId60"/>
    <p:sldId id="353" r:id="rId61"/>
    <p:sldId id="355" r:id="rId62"/>
    <p:sldId id="356" r:id="rId63"/>
    <p:sldId id="357" r:id="rId64"/>
    <p:sldId id="358" r:id="rId65"/>
    <p:sldId id="359" r:id="rId66"/>
    <p:sldId id="4725" r:id="rId67"/>
    <p:sldId id="360" r:id="rId68"/>
    <p:sldId id="4714" r:id="rId69"/>
    <p:sldId id="294" r:id="rId7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5" roundtripDataSignature="AMtx7mi5axjyqKqT9rRxvbu8sbMjVO7oG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7538AD-A546-2804-F62D-9454720DD9D4}" name="Anna  Cebrián Prats" initials="AC" userId="S::anna.cebrian@bakertilly.es::9cd35419-3515-45b2-af7b-48419186ad69" providerId="AD"/>
  <p188:author id="{C59AC4E2-2DF4-2C5B-9FE5-112C0590A56C}" name="Haris Retsos" initials="HR" userId="6adecc7594e4818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7E3F56-BF33-4C08-ABAC-71A4BBD22D4F}">
  <a:tblStyle styleId="{FE7E3F56-BF33-4C08-ABAC-71A4BBD22D4F}"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C800633-F908-41B5-B826-45C3061CE7C5}"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24" autoAdjust="0"/>
  </p:normalViewPr>
  <p:slideViewPr>
    <p:cSldViewPr snapToGrid="0">
      <p:cViewPr varScale="1">
        <p:scale>
          <a:sx n="49" d="100"/>
          <a:sy n="49" d="100"/>
        </p:scale>
        <p:origin x="1388" y="26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customXml" Target="../customXml/item2.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80"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customschemas.google.com/relationships/presentationmetadata" Target="metadata"/><Relationship Id="rId83"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8" Type="http://schemas.openxmlformats.org/officeDocument/2006/relationships/theme" Target="theme/theme1.xml"/><Relationship Id="rId8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7D522C31-6BC0-DE04-BC61-85DAE6B4200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D7CBC59-6ECE-15F4-FDD7-F223C029DDA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6157D50-5DDC-36F4-13B0-3E37014E4E1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AAFDE-1063-CE3C-77A2-B3052000018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2276325064"/>
      </p:ext>
    </p:extLst>
  </p:cSld>
  <p:clrMapOvr>
    <a:masterClrMapping/>
  </p:clrMapOvr>
</p:notes>
</file>

<file path=ppt/notesSlides/notesSlide1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6B93CE3-4E23-E41A-B1B2-97615E54A15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55BB969-BB6D-8322-4784-BC3EEAE1D8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E23505-6BE0-4191-350D-9739A6104E2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71BA262-F13B-3B24-02E1-D6B260D33D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3313227578"/>
      </p:ext>
    </p:extLst>
  </p:cSld>
  <p:clrMapOvr>
    <a:masterClrMapping/>
  </p:clrMapOvr>
</p:notes>
</file>

<file path=ppt/notesSlides/notesSlide1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7806A79-8072-F389-C012-E1DB074C4CC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03BA69-53DB-0046-DB70-5AD4D40B8E2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E29E38-45DF-879C-83DC-D9715E39EAD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A86133D-486F-6208-8B64-738AB5EC715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extLst>
      <p:ext uri="{BB962C8B-B14F-4D97-AF65-F5344CB8AC3E}">
        <p14:creationId xmlns:p14="http://schemas.microsoft.com/office/powerpoint/2010/main" val="1870128050"/>
      </p:ext>
    </p:extLst>
  </p:cSld>
  <p:clrMapOvr>
    <a:masterClrMapping/>
  </p:clrMapOvr>
</p:notes>
</file>

<file path=ppt/notesSlides/notesSlide1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A2C6A27-8732-937C-0627-33BB63386EB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F35FE9A-8F43-F238-693B-2FE494DB180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424DE2E-9C4E-1315-5A97-F844589BAB2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7C261B6-BAFB-1989-03FD-4115E0DB73A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7640541"/>
      </p:ext>
    </p:extLst>
  </p:cSld>
  <p:clrMapOvr>
    <a:masterClrMapping/>
  </p:clrMapOvr>
</p:notes>
</file>

<file path=ppt/notesSlides/notesSlide1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FC496D2-0895-207B-979E-DBD372348EA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498D84F-9C25-0EDD-C47B-A9838E3A5FC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0178FC5-FE68-2F25-7A27-8B05CCE9EB1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A83212-AF87-6BC3-6CE7-C98C910CA73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extLst>
      <p:ext uri="{BB962C8B-B14F-4D97-AF65-F5344CB8AC3E}">
        <p14:creationId xmlns:p14="http://schemas.microsoft.com/office/powerpoint/2010/main" val="2461276223"/>
      </p:ext>
    </p:extLst>
  </p:cSld>
  <p:clrMapOvr>
    <a:masterClrMapping/>
  </p:clrMapOvr>
</p:notes>
</file>

<file path=ppt/notesSlides/notesSlide1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5CE9F8F-96B4-77B3-A39A-08FC3D1B23E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858B00E-D5C5-2F4F-BA06-F9AD8DE8DB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4856DA4-9F7F-0903-FBD4-9EC3895B188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5CD9A36-906D-3D9F-E5F3-7951534756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4156656684"/>
      </p:ext>
    </p:extLst>
  </p:cSld>
  <p:clrMapOvr>
    <a:masterClrMapping/>
  </p:clrMapOvr>
</p:notes>
</file>

<file path=ppt/notesSlides/notesSlide1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6ECE301-A29F-7017-B7E9-549DD846B89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DBFB9F7-0789-EDB8-DA4F-10E7916365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81C7CE1-57EF-52C1-9304-74E288A6240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E727D6EA-5934-9858-4196-8C1B001C5CB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extLst>
      <p:ext uri="{BB962C8B-B14F-4D97-AF65-F5344CB8AC3E}">
        <p14:creationId xmlns:p14="http://schemas.microsoft.com/office/powerpoint/2010/main" val="947214135"/>
      </p:ext>
    </p:extLst>
  </p:cSld>
  <p:clrMapOvr>
    <a:masterClrMapping/>
  </p:clrMapOvr>
</p:notes>
</file>

<file path=ppt/notesSlides/notesSlide1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A09C16F-10FE-4A4C-F84E-BE0FC46B69B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81B4486-953E-BC3D-3A41-11CE6088760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B1A39B6-B1EA-45FA-5017-D8756891BF7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FCCF3BF-08AA-6967-CFEF-08CDE800A47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1748011565"/>
      </p:ext>
    </p:extLst>
  </p:cSld>
  <p:clrMapOvr>
    <a:masterClrMapping/>
  </p:clrMapOvr>
</p:notes>
</file>

<file path=ppt/notesSlides/notesSlide1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B3A6351-320F-5C7B-C216-57B6F98F0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21DEADA-E042-9CA7-A2DD-1C53386D28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51BDBAF-D1D5-AA96-3B32-DF9536AA14E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6B4B7A3-A730-03D2-9850-24F265A6350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extLst>
      <p:ext uri="{BB962C8B-B14F-4D97-AF65-F5344CB8AC3E}">
        <p14:creationId xmlns:p14="http://schemas.microsoft.com/office/powerpoint/2010/main" val="3934187323"/>
      </p:ext>
    </p:extLst>
  </p:cSld>
  <p:clrMapOvr>
    <a:masterClrMapping/>
  </p:clrMapOvr>
</p:notes>
</file>

<file path=ppt/notesSlides/notesSlide1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FF7F53E-EE78-B17B-4B59-6D8A694BC2B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9714557-6E40-8DC8-90DA-136B3C69024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4491682-48B5-1CBE-7141-AB6ACA9DA3C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4D1215C-9996-E2CE-4898-F020101533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extLst>
      <p:ext uri="{BB962C8B-B14F-4D97-AF65-F5344CB8AC3E}">
        <p14:creationId xmlns:p14="http://schemas.microsoft.com/office/powerpoint/2010/main" val="880454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2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1242070-3C58-88F2-6ACD-8B7DAAF6478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D0ECB3A-581E-951C-6223-39896AC7FF1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E47D2EA-2C2A-7B8C-A642-BDE7A572A30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0C3E81F-4CDE-2019-0AAA-870E2B8AF35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extLst>
      <p:ext uri="{BB962C8B-B14F-4D97-AF65-F5344CB8AC3E}">
        <p14:creationId xmlns:p14="http://schemas.microsoft.com/office/powerpoint/2010/main" val="2585559688"/>
      </p:ext>
    </p:extLst>
  </p:cSld>
  <p:clrMapOvr>
    <a:masterClrMapping/>
  </p:clrMapOvr>
</p:notes>
</file>

<file path=ppt/notesSlides/notesSlide2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3B649A-DFDF-7B9D-C216-D172A587CE3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D295AAF-F496-26E1-2F9A-3A498CCBB7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D6FA691-C35E-5B13-CAD1-94049AD38A4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9732F7CA-1BE1-67B8-D708-65B9243508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extLst>
      <p:ext uri="{BB962C8B-B14F-4D97-AF65-F5344CB8AC3E}">
        <p14:creationId xmlns:p14="http://schemas.microsoft.com/office/powerpoint/2010/main" val="2467104759"/>
      </p:ext>
    </p:extLst>
  </p:cSld>
  <p:clrMapOvr>
    <a:masterClrMapping/>
  </p:clrMapOvr>
</p:notes>
</file>

<file path=ppt/notesSlides/notesSlide2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05FB3E1-4723-7936-2CF6-4FB9ADB649E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518D7EE-5ABA-0C10-BE5D-EDBA78952C2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C958FD6-145F-6D32-C9A5-44491E0B2263}"/>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C0B8490-6E66-872E-A4C3-B1BACAD7612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extLst>
      <p:ext uri="{BB962C8B-B14F-4D97-AF65-F5344CB8AC3E}">
        <p14:creationId xmlns:p14="http://schemas.microsoft.com/office/powerpoint/2010/main" val="2926471754"/>
      </p:ext>
    </p:extLst>
  </p:cSld>
  <p:clrMapOvr>
    <a:masterClrMapping/>
  </p:clrMapOvr>
</p:notes>
</file>

<file path=ppt/notesSlides/notesSlide2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061C467-ABE4-D09F-B877-D299C7051AC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7CE1873-342A-A0B5-B04F-BEED1FA5127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B4173F3-220D-345F-8212-07C8BFEB4FB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1A304D4-6FBC-7A3C-4A48-38EA5B79BD7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23</a:t>
            </a:fld>
            <a:endParaRPr/>
          </a:p>
        </p:txBody>
      </p:sp>
    </p:spTree>
    <p:extLst>
      <p:ext uri="{BB962C8B-B14F-4D97-AF65-F5344CB8AC3E}">
        <p14:creationId xmlns:p14="http://schemas.microsoft.com/office/powerpoint/2010/main" val="363871550"/>
      </p:ext>
    </p:extLst>
  </p:cSld>
  <p:clrMapOvr>
    <a:masterClrMapping/>
  </p:clrMapOvr>
</p:notes>
</file>

<file path=ppt/notesSlides/notesSlide2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21757D80-7BFD-80B2-AF38-364E79596672}"/>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774FE08C-70BD-B90F-E869-0DCD46A3A3D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4F364EEC-A2F8-B968-82D8-5FA9FAF46B8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a:extLst>
              <a:ext uri="{FF2B5EF4-FFF2-40B4-BE49-F238E27FC236}">
                <a16:creationId xmlns:a16="http://schemas.microsoft.com/office/drawing/2014/main" id="{D10A393E-C7BD-50D2-6CA4-919AE96B1233}"/>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extLst>
      <p:ext uri="{BB962C8B-B14F-4D97-AF65-F5344CB8AC3E}">
        <p14:creationId xmlns:p14="http://schemas.microsoft.com/office/powerpoint/2010/main" val="225103534"/>
      </p:ext>
    </p:extLst>
  </p:cSld>
  <p:clrMapOvr>
    <a:masterClrMapping/>
  </p:clrMapOvr>
</p:notes>
</file>

<file path=ppt/notesSlides/notesSlide2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BDBB67-A873-AF79-2AD3-3141C78BC21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00774A-A2D3-9AF0-1F81-36272DBD9F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B32E3C7-6EA9-169C-7470-6561EB63627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3E78EB-A968-E07D-0C2F-99F79C8DBA2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extLst>
      <p:ext uri="{BB962C8B-B14F-4D97-AF65-F5344CB8AC3E}">
        <p14:creationId xmlns:p14="http://schemas.microsoft.com/office/powerpoint/2010/main" val="19758652"/>
      </p:ext>
    </p:extLst>
  </p:cSld>
  <p:clrMapOvr>
    <a:masterClrMapping/>
  </p:clrMapOvr>
</p:notes>
</file>

<file path=ppt/notesSlides/notesSlide2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628C512-91DB-54A3-5A55-390017C172E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604AEE9-1884-6D07-BA88-6D187A5B3B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022F777-3DE1-4BE7-9D63-5A1B9ED51B8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835BB67-E31D-1368-6713-E0684C522B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26</a:t>
            </a:fld>
            <a:endParaRPr/>
          </a:p>
        </p:txBody>
      </p:sp>
    </p:spTree>
    <p:extLst>
      <p:ext uri="{BB962C8B-B14F-4D97-AF65-F5344CB8AC3E}">
        <p14:creationId xmlns:p14="http://schemas.microsoft.com/office/powerpoint/2010/main" val="1850943146"/>
      </p:ext>
    </p:extLst>
  </p:cSld>
  <p:clrMapOvr>
    <a:masterClrMapping/>
  </p:clrMapOvr>
</p:notes>
</file>

<file path=ppt/notesSlides/notesSlide2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F3E3BB77-0B8F-2920-3BAF-C6A7A2DB45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E2311946-DD74-3E66-1570-6E404CF395A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FADF991-DB47-0E74-BEBF-F3CFCE7DB75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7E8FA49-965B-0611-731B-AB7AB9EA2D6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27</a:t>
            </a:fld>
            <a:endParaRPr/>
          </a:p>
        </p:txBody>
      </p:sp>
    </p:spTree>
    <p:extLst>
      <p:ext uri="{BB962C8B-B14F-4D97-AF65-F5344CB8AC3E}">
        <p14:creationId xmlns:p14="http://schemas.microsoft.com/office/powerpoint/2010/main" val="1439363"/>
      </p:ext>
    </p:extLst>
  </p:cSld>
  <p:clrMapOvr>
    <a:masterClrMapping/>
  </p:clrMapOvr>
</p:notes>
</file>

<file path=ppt/notesSlides/notesSlide2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1F16B64-7B02-DA00-7009-0A52A48799D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34D32BD-EA46-DE75-69A4-F9416A9327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DA76F87-CF4E-9676-5A19-104319BD8CA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EAFC1DF-DCD0-247A-4CD7-8F6D4B65EF5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28</a:t>
            </a:fld>
            <a:endParaRPr/>
          </a:p>
        </p:txBody>
      </p:sp>
    </p:spTree>
    <p:extLst>
      <p:ext uri="{BB962C8B-B14F-4D97-AF65-F5344CB8AC3E}">
        <p14:creationId xmlns:p14="http://schemas.microsoft.com/office/powerpoint/2010/main" val="1463803239"/>
      </p:ext>
    </p:extLst>
  </p:cSld>
  <p:clrMapOvr>
    <a:masterClrMapping/>
  </p:clrMapOvr>
</p:notes>
</file>

<file path=ppt/notesSlides/notesSlide2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F838198-82C5-FC2A-611A-9A9739F1355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A0AC820-2135-5457-55E5-8673EF78F5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E29F220-0519-91F5-AF10-0D8778524BF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D59CF2C-CB56-ED86-97F8-A67D81C1965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29</a:t>
            </a:fld>
            <a:endParaRPr/>
          </a:p>
        </p:txBody>
      </p:sp>
    </p:spTree>
    <p:extLst>
      <p:ext uri="{BB962C8B-B14F-4D97-AF65-F5344CB8AC3E}">
        <p14:creationId xmlns:p14="http://schemas.microsoft.com/office/powerpoint/2010/main" val="344657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sz="1200" b="1" i="0" u="none" strike="noStrike" cap="none" dirty="0">
                <a:solidFill>
                  <a:schemeClr val="dk1"/>
                </a:solidFill>
                <a:effectLst/>
                <a:latin typeface="Arial"/>
                <a:ea typeface="Arial"/>
                <a:cs typeface="Arial"/>
                <a:sym typeface="Arial"/>
              </a:rPr>
              <a:t>Sostenibilità: </a:t>
            </a:r>
            <a:r>
              <a:rPr lang="en-US" sz="1200" b="0" i="0" u="none" strike="noStrike" cap="none" dirty="0">
                <a:solidFill>
                  <a:schemeClr val="dk1"/>
                </a:solidFill>
                <a:effectLst/>
                <a:latin typeface="Arial"/>
                <a:ea typeface="Arial"/>
                <a:cs typeface="Arial"/>
                <a:sym typeface="Arial"/>
              </a:rPr>
              <a:t>questo concetto implica che le attività umane debbano essere svolte in modo responsabile per garantire che sia le generazioni attuali che quelle future possano godere di un ambiente sano.</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L'adozione di pratiche sostenibili è fondamentale per garantire un futuro sostenibile, prevenire l'esaurimento delle risorse e </a:t>
            </a:r>
            <a:r>
              <a:rPr lang="en-US" sz="1200" b="0" i="0" u="none" strike="noStrike" cap="none" dirty="0" err="1">
                <a:solidFill>
                  <a:schemeClr val="dk1"/>
                </a:solidFill>
                <a:effectLst/>
                <a:latin typeface="Arial"/>
                <a:ea typeface="Arial"/>
                <a:cs typeface="Arial"/>
                <a:sym typeface="Arial"/>
              </a:rPr>
              <a:t>ridurre al minimo </a:t>
            </a:r>
            <a:r>
              <a:rPr lang="en-US" sz="1200" b="0" i="0" u="none" strike="noStrike" cap="none" dirty="0">
                <a:solidFill>
                  <a:schemeClr val="dk1"/>
                </a:solidFill>
                <a:effectLst/>
                <a:latin typeface="Arial"/>
                <a:ea typeface="Arial"/>
                <a:cs typeface="Arial"/>
                <a:sym typeface="Arial"/>
              </a:rPr>
              <a:t>l'impatto negativo sulla natura. </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Oltre all'aspetto ambientale, la sostenibilità comprende anche dimensioni sociali (equità, inclusione, benessere della comunità) ed economiche (redditività finanziaria a lungo termine). </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3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122624-383D-A07D-CD7F-7D7E01C1409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F38E8A-046B-163D-5E1B-51B4D2952D1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05B7748-06C1-C7A2-2799-9A1484ED2D4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lvl="0"/>
            <a:r>
              <a:rPr lang="en-GB" sz="1200" b="0" i="0" u="none" strike="noStrike" cap="none" dirty="0">
                <a:solidFill>
                  <a:schemeClr val="dk1"/>
                </a:solidFill>
                <a:effectLst/>
                <a:latin typeface="Arial"/>
                <a:ea typeface="Arial"/>
                <a:cs typeface="Arial"/>
                <a:sym typeface="Arial"/>
              </a:rPr>
              <a:t>I seguenti esempi sono rilevanti per le arti dello spettacolo</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Verificate sempre i requisiti specifici del vostro Paese</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Incoraggiare gli studenti a considerare queste leggi sia come obblighi che come opportunità</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5A89A434-4AE5-9E09-2FB0-A0B79BD4247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30</a:t>
            </a:fld>
            <a:endParaRPr/>
          </a:p>
        </p:txBody>
      </p:sp>
    </p:spTree>
    <p:extLst>
      <p:ext uri="{BB962C8B-B14F-4D97-AF65-F5344CB8AC3E}">
        <p14:creationId xmlns:p14="http://schemas.microsoft.com/office/powerpoint/2010/main" val="4167128778"/>
      </p:ext>
    </p:extLst>
  </p:cSld>
  <p:clrMapOvr>
    <a:masterClrMapping/>
  </p:clrMapOvr>
</p:notes>
</file>

<file path=ppt/notesSlides/notesSlide3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4F6AFEA-8796-76F7-0638-FFC49C47EAD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C7EDC6B-F242-868A-4450-900C93B552D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9DE5F38-731F-018C-0001-1ACA2FED0D3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7290803-CC29-2C12-3BF6-D25D1F4E899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31</a:t>
            </a:fld>
            <a:endParaRPr/>
          </a:p>
        </p:txBody>
      </p:sp>
    </p:spTree>
    <p:extLst>
      <p:ext uri="{BB962C8B-B14F-4D97-AF65-F5344CB8AC3E}">
        <p14:creationId xmlns:p14="http://schemas.microsoft.com/office/powerpoint/2010/main" val="282898515"/>
      </p:ext>
    </p:extLst>
  </p:cSld>
  <p:clrMapOvr>
    <a:masterClrMapping/>
  </p:clrMapOvr>
</p:notes>
</file>

<file path=ppt/notesSlides/notesSlide3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BB0F69-D139-3B5D-AEAC-29470D9D537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320023-DEA4-6BA4-33AA-2771FEF2D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206702-5153-1B66-B07A-A65A73433B6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FAA900-1BB7-C4BB-4013-F5EF48CF738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32</a:t>
            </a:fld>
            <a:endParaRPr/>
          </a:p>
        </p:txBody>
      </p:sp>
    </p:spTree>
    <p:extLst>
      <p:ext uri="{BB962C8B-B14F-4D97-AF65-F5344CB8AC3E}">
        <p14:creationId xmlns:p14="http://schemas.microsoft.com/office/powerpoint/2010/main" val="4191430802"/>
      </p:ext>
    </p:extLst>
  </p:cSld>
  <p:clrMapOvr>
    <a:masterClrMapping/>
  </p:clrMapOvr>
</p:notes>
</file>

<file path=ppt/notesSlides/notesSlide3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B7A3BD8-669D-7E99-794C-8A2985159DA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154F24E-1A54-6305-47E9-6DF44FC189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E2179A7-8DCC-93BD-60FC-3803A5639A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1DE0E78-16D2-14B3-81BC-2F8D76AC93D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33</a:t>
            </a:fld>
            <a:endParaRPr/>
          </a:p>
        </p:txBody>
      </p:sp>
    </p:spTree>
    <p:extLst>
      <p:ext uri="{BB962C8B-B14F-4D97-AF65-F5344CB8AC3E}">
        <p14:creationId xmlns:p14="http://schemas.microsoft.com/office/powerpoint/2010/main" val="1380290176"/>
      </p:ext>
    </p:extLst>
  </p:cSld>
  <p:clrMapOvr>
    <a:masterClrMapping/>
  </p:clrMapOvr>
</p:notes>
</file>

<file path=ppt/notesSlides/notesSlide3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84B793F-423B-7962-2117-63C260BC840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9FF10D0-AAFD-B293-82DB-8367A19570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8D8B18B-5B55-B042-CDAD-120BD821D71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D915D49-0F5F-0EE1-C1D1-44ECDE6706C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34</a:t>
            </a:fld>
            <a:endParaRPr/>
          </a:p>
        </p:txBody>
      </p:sp>
    </p:spTree>
    <p:extLst>
      <p:ext uri="{BB962C8B-B14F-4D97-AF65-F5344CB8AC3E}">
        <p14:creationId xmlns:p14="http://schemas.microsoft.com/office/powerpoint/2010/main" val="1076952764"/>
      </p:ext>
    </p:extLst>
  </p:cSld>
  <p:clrMapOvr>
    <a:masterClrMapping/>
  </p:clrMapOvr>
</p:notes>
</file>

<file path=ppt/notesSlides/notesSlide3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D34435-D170-F524-90C8-C165FB806E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C0F5D70-EFBC-618E-54A4-36187AE546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D8318F-5FC7-DA47-34A3-F9594194A99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CE9A3CE-851B-B06A-A3E4-09FBE2846CB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35</a:t>
            </a:fld>
            <a:endParaRPr/>
          </a:p>
        </p:txBody>
      </p:sp>
    </p:spTree>
    <p:extLst>
      <p:ext uri="{BB962C8B-B14F-4D97-AF65-F5344CB8AC3E}">
        <p14:creationId xmlns:p14="http://schemas.microsoft.com/office/powerpoint/2010/main" val="2831643439"/>
      </p:ext>
    </p:extLst>
  </p:cSld>
  <p:clrMapOvr>
    <a:masterClrMapping/>
  </p:clrMapOvr>
</p:notes>
</file>

<file path=ppt/notesSlides/notesSlide3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0659D7-FE64-14FC-F9C0-48C117A36C9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6C473116-E678-917F-894F-4451106294B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33E9ACE-BE86-A929-6E0C-BEBD130158E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D916D91-681F-109C-DFA8-78CFCB36F13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36</a:t>
            </a:fld>
            <a:endParaRPr/>
          </a:p>
        </p:txBody>
      </p:sp>
    </p:spTree>
    <p:extLst>
      <p:ext uri="{BB962C8B-B14F-4D97-AF65-F5344CB8AC3E}">
        <p14:creationId xmlns:p14="http://schemas.microsoft.com/office/powerpoint/2010/main" val="439027741"/>
      </p:ext>
    </p:extLst>
  </p:cSld>
  <p:clrMapOvr>
    <a:masterClrMapping/>
  </p:clrMapOvr>
</p:notes>
</file>

<file path=ppt/notesSlides/notesSlide3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0573AA3-4FEB-A31C-C61A-66C503502D9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24478D7-EE18-8999-F1EF-C2A0BCDDFBC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36505F6-1591-F406-2499-D1EF3FB3B58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8DADECE-527D-927A-1C8B-D7687922528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37</a:t>
            </a:fld>
            <a:endParaRPr/>
          </a:p>
        </p:txBody>
      </p:sp>
    </p:spTree>
    <p:extLst>
      <p:ext uri="{BB962C8B-B14F-4D97-AF65-F5344CB8AC3E}">
        <p14:creationId xmlns:p14="http://schemas.microsoft.com/office/powerpoint/2010/main" val="251042188"/>
      </p:ext>
    </p:extLst>
  </p:cSld>
  <p:clrMapOvr>
    <a:masterClrMapping/>
  </p:clrMapOvr>
</p:notes>
</file>

<file path=ppt/notesSlides/notesSlide3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670E09E-0FD7-E54D-6EA6-0AA28D8ED1D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1532C41-062D-5659-3A14-1266A15D0C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37AC9356-A4D6-8E28-E906-22F09A45030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7237933-53A3-C1C9-23FA-801DE8AE45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38</a:t>
            </a:fld>
            <a:endParaRPr/>
          </a:p>
        </p:txBody>
      </p:sp>
    </p:spTree>
    <p:extLst>
      <p:ext uri="{BB962C8B-B14F-4D97-AF65-F5344CB8AC3E}">
        <p14:creationId xmlns:p14="http://schemas.microsoft.com/office/powerpoint/2010/main" val="52860952"/>
      </p:ext>
    </p:extLst>
  </p:cSld>
  <p:clrMapOvr>
    <a:masterClrMapping/>
  </p:clrMapOvr>
</p:notes>
</file>

<file path=ppt/notesSlides/notesSlide3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4EAFD4-A48A-D714-50B0-9C478A694C9E}"/>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23A05B6-09A5-0544-3787-E093E97FF4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E378AAB-0A1F-9AFE-F696-748A1661C93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EB6309C-DB8E-071F-ADBA-82050860D23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39</a:t>
            </a:fld>
            <a:endParaRPr/>
          </a:p>
        </p:txBody>
      </p:sp>
    </p:spTree>
    <p:extLst>
      <p:ext uri="{BB962C8B-B14F-4D97-AF65-F5344CB8AC3E}">
        <p14:creationId xmlns:p14="http://schemas.microsoft.com/office/powerpoint/2010/main" val="232496096"/>
      </p:ext>
    </p:extLst>
  </p:cSld>
  <p:clrMapOvr>
    <a:masterClrMapping/>
  </p:clrMapOvr>
</p:notes>
</file>

<file path=ppt/notesSlides/notesSlide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742DEE4-D01E-D094-DE28-05C404580D1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B634280-789B-8522-3266-2ACE01B121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2084687-3D8D-6435-3F4A-47386BB019D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GB" sz="1200" b="0" i="0" u="none" strike="noStrike" cap="none" dirty="0">
                <a:solidFill>
                  <a:schemeClr val="dk1"/>
                </a:solidFill>
                <a:effectLst/>
                <a:latin typeface="Arial"/>
                <a:ea typeface="Arial"/>
                <a:cs typeface="Arial"/>
                <a:sym typeface="Arial"/>
              </a:rPr>
              <a:t> Dai un'occhiata al documento originale:</a:t>
            </a:r>
            <a:br>
              <a:rPr lang="en-GB" sz="1200" b="0" i="0" u="none" strike="noStrike" cap="none" dirty="0">
                <a:solidFill>
                  <a:schemeClr val="dk1"/>
                </a:solidFill>
                <a:effectLst/>
                <a:latin typeface="Arial"/>
                <a:ea typeface="Arial"/>
                <a:cs typeface="Arial"/>
                <a:sym typeface="Arial"/>
              </a:rPr>
            </a:br>
            <a:r>
              <a:rPr lang="en-GB" sz="1200" b="0" i="1" u="none" strike="noStrike" cap="none" dirty="0">
                <a:solidFill>
                  <a:schemeClr val="dk1"/>
                </a:solidFill>
                <a:effectLst/>
                <a:latin typeface="Arial"/>
                <a:ea typeface="Arial"/>
                <a:cs typeface="Arial"/>
                <a:sym typeface="Arial"/>
              </a:rPr>
              <a:t>Rapporto Brundtland – </a:t>
            </a:r>
            <a:r>
              <a:rPr lang="en-GB" sz="1200" b="0" i="1" u="none" strike="noStrike" cap="none" dirty="0">
                <a:solidFill>
                  <a:schemeClr val="dk1"/>
                </a:solidFill>
                <a:effectLst/>
                <a:latin typeface="Arial"/>
                <a:ea typeface="Arial"/>
                <a:cs typeface="Arial"/>
                <a:sym typeface="Arial"/>
              </a:rPr>
              <a:t>Il nostro futuro comune </a:t>
            </a:r>
            <a:r>
              <a:rPr lang="en-GB" sz="1200" b="0" i="0" u="none" strike="noStrike" cap="none" dirty="0">
                <a:solidFill>
                  <a:schemeClr val="dk1"/>
                </a:solidFill>
                <a:effectLst/>
                <a:latin typeface="Arial"/>
                <a:ea typeface="Arial"/>
                <a:cs typeface="Arial"/>
                <a:sym typeface="Arial"/>
              </a:rPr>
              <a:t>(1987)</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Per comprendere appieno il concetto di sviluppo sostenibile, è essenziale </a:t>
            </a:r>
            <a:r>
              <a:rPr lang="en-US" sz="1200" b="0" i="0" u="none" strike="noStrike" cap="none" dirty="0" err="1">
                <a:solidFill>
                  <a:schemeClr val="dk1"/>
                </a:solidFill>
                <a:effectLst/>
                <a:latin typeface="Arial"/>
                <a:ea typeface="Arial"/>
                <a:cs typeface="Arial"/>
                <a:sym typeface="Arial"/>
              </a:rPr>
              <a:t>riconoscere </a:t>
            </a:r>
            <a:r>
              <a:rPr lang="en-US" sz="1200" b="0" i="0" u="none" strike="noStrike" cap="none" dirty="0">
                <a:solidFill>
                  <a:schemeClr val="dk1"/>
                </a:solidFill>
                <a:effectLst/>
                <a:latin typeface="Arial"/>
                <a:ea typeface="Arial"/>
                <a:cs typeface="Arial"/>
                <a:sym typeface="Arial"/>
              </a:rPr>
              <a:t>che esso si basa sull'intersezione di tre pilastri fondamentali e interdipendenti: il pilastro ambientale, il pilastro sociale e il pilastro economico.</a:t>
            </a:r>
            <a:endParaRPr lang="el-GR" sz="1200" b="1"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00059836-4942-3D32-10BA-3150819DAD2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381695775"/>
      </p:ext>
    </p:extLst>
  </p:cSld>
  <p:clrMapOvr>
    <a:masterClrMapping/>
  </p:clrMapOvr>
</p:notes>
</file>

<file path=ppt/notesSlides/notesSlide4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D1D0D64-1181-02F7-7CAF-DCA76A1870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B467019-919E-0B8A-C7E3-8B198AF172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9F9FAFD-6786-7A6E-E066-09BF2DEE449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528B48-8BA5-D748-C0FD-B20D2509014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40</a:t>
            </a:fld>
            <a:endParaRPr/>
          </a:p>
        </p:txBody>
      </p:sp>
    </p:spTree>
    <p:extLst>
      <p:ext uri="{BB962C8B-B14F-4D97-AF65-F5344CB8AC3E}">
        <p14:creationId xmlns:p14="http://schemas.microsoft.com/office/powerpoint/2010/main" val="3939983791"/>
      </p:ext>
    </p:extLst>
  </p:cSld>
  <p:clrMapOvr>
    <a:masterClrMapping/>
  </p:clrMapOvr>
</p:notes>
</file>

<file path=ppt/notesSlides/notesSlide4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DCF8073-2BB0-A8F0-7999-2C1ACD3D70B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BB1400B-6566-DB42-B295-D89CCF7BF2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B343445-3020-36F5-7176-598006D5157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0286BD6-63B1-76D4-F29F-0053BC5ED58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41</a:t>
            </a:fld>
            <a:endParaRPr/>
          </a:p>
        </p:txBody>
      </p:sp>
    </p:spTree>
    <p:extLst>
      <p:ext uri="{BB962C8B-B14F-4D97-AF65-F5344CB8AC3E}">
        <p14:creationId xmlns:p14="http://schemas.microsoft.com/office/powerpoint/2010/main" val="1140091457"/>
      </p:ext>
    </p:extLst>
  </p:cSld>
  <p:clrMapOvr>
    <a:masterClrMapping/>
  </p:clrMapOvr>
</p:notes>
</file>

<file path=ppt/notesSlides/notesSlide4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252453D-93F8-DD9E-D7EB-E98C00E035E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25FE1F0-383B-C1A5-7D13-F08995E4B2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261E639-6D20-8499-28D4-F0A73E8FBEC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2BE4DE2-0085-6759-E889-FA17337141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42</a:t>
            </a:fld>
            <a:endParaRPr/>
          </a:p>
        </p:txBody>
      </p:sp>
    </p:spTree>
    <p:extLst>
      <p:ext uri="{BB962C8B-B14F-4D97-AF65-F5344CB8AC3E}">
        <p14:creationId xmlns:p14="http://schemas.microsoft.com/office/powerpoint/2010/main" val="1749842302"/>
      </p:ext>
    </p:extLst>
  </p:cSld>
  <p:clrMapOvr>
    <a:masterClrMapping/>
  </p:clrMapOvr>
</p:notes>
</file>

<file path=ppt/notesSlides/notesSlide4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43</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4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EA02C40F-3CEC-6783-5102-4DDC6E68D8AA}"/>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502BFC02-3A1E-54C5-DA23-E029B54B328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1EA3DA94-D677-4CDE-B457-B056568E431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Esplorazione di strategie per valutare e ridurre l'impatto ambientale nelle arti dello spettacolo.</a:t>
            </a:r>
          </a:p>
          <a:p>
            <a:r>
              <a:rPr lang="en-US" dirty="0"/>
              <a:t>Introduzione al ciclo PDCA e alla valutazione del ciclo di vita (LCA).</a:t>
            </a:r>
          </a:p>
        </p:txBody>
      </p:sp>
      <p:sp>
        <p:nvSpPr>
          <p:cNvPr id="132" name="Google Shape;132;p7:notes">
            <a:extLst>
              <a:ext uri="{FF2B5EF4-FFF2-40B4-BE49-F238E27FC236}">
                <a16:creationId xmlns:a16="http://schemas.microsoft.com/office/drawing/2014/main" id="{7ED5BC59-EB50-6919-DCAD-E9F891BC49C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44</a:t>
            </a:fld>
            <a:endParaRPr/>
          </a:p>
        </p:txBody>
      </p:sp>
    </p:spTree>
    <p:extLst>
      <p:ext uri="{BB962C8B-B14F-4D97-AF65-F5344CB8AC3E}">
        <p14:creationId xmlns:p14="http://schemas.microsoft.com/office/powerpoint/2010/main" val="2316964668"/>
      </p:ext>
    </p:extLst>
  </p:cSld>
  <p:clrMapOvr>
    <a:masterClrMapping/>
  </p:clrMapOvr>
</p:notes>
</file>

<file path=ppt/notesSlides/notesSlide4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327C8-91BB-3D9C-198A-4E5AA8A368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9FE0CFF-9A03-3CAB-CF80-CDEA36D5FE4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0D1E24-51F5-A359-2400-799659750F2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2CD999D-CAB2-9F92-9599-E9CD3A9267D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45</a:t>
            </a:fld>
            <a:endParaRPr/>
          </a:p>
        </p:txBody>
      </p:sp>
    </p:spTree>
    <p:extLst>
      <p:ext uri="{BB962C8B-B14F-4D97-AF65-F5344CB8AC3E}">
        <p14:creationId xmlns:p14="http://schemas.microsoft.com/office/powerpoint/2010/main" val="2401750597"/>
      </p:ext>
    </p:extLst>
  </p:cSld>
  <p:clrMapOvr>
    <a:masterClrMapping/>
  </p:clrMapOvr>
</p:notes>
</file>

<file path=ppt/notesSlides/notesSlide4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1E94A08-A778-E9EF-4127-33D58EEB00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BD4C0F2-DE49-B0F7-8504-98A656C236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8D672F8-B176-5D66-D17E-55733D5512C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BE7F451-0DA6-66AD-ED3B-013D49EDDC6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46</a:t>
            </a:fld>
            <a:endParaRPr/>
          </a:p>
        </p:txBody>
      </p:sp>
    </p:spTree>
    <p:extLst>
      <p:ext uri="{BB962C8B-B14F-4D97-AF65-F5344CB8AC3E}">
        <p14:creationId xmlns:p14="http://schemas.microsoft.com/office/powerpoint/2010/main" val="3596367782"/>
      </p:ext>
    </p:extLst>
  </p:cSld>
  <p:clrMapOvr>
    <a:masterClrMapping/>
  </p:clrMapOvr>
</p:notes>
</file>

<file path=ppt/notesSlides/notesSlide4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46C8867-D212-1C2A-FDF6-473E3FD1FFD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9A296-26AC-5006-35EC-0C38A2D8861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C15DF7-EB21-3A60-20E6-C58BF090BFD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E61C808-C4A8-FE37-7928-2C554DD457A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47</a:t>
            </a:fld>
            <a:endParaRPr/>
          </a:p>
        </p:txBody>
      </p:sp>
    </p:spTree>
    <p:extLst>
      <p:ext uri="{BB962C8B-B14F-4D97-AF65-F5344CB8AC3E}">
        <p14:creationId xmlns:p14="http://schemas.microsoft.com/office/powerpoint/2010/main" val="2218941314"/>
      </p:ext>
    </p:extLst>
  </p:cSld>
  <p:clrMapOvr>
    <a:masterClrMapping/>
  </p:clrMapOvr>
</p:notes>
</file>

<file path=ppt/notesSlides/notesSlide4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AAACA-B2E8-6BD0-960C-18B83E7EF48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06CAA24-DBC9-D52E-21E0-93B2CD4FD9F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E2C690E-315F-26DD-0B83-C3297F598D7F}"/>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C11575E-0768-D850-CCC6-1D9CB6CA71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042527"/>
      </p:ext>
    </p:extLst>
  </p:cSld>
  <p:clrMapOvr>
    <a:masterClrMapping/>
  </p:clrMapOvr>
</p:notes>
</file>

<file path=ppt/notesSlides/notesSlide4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9AD8FBA-D1F9-B098-9276-E5E05740C7F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EAC69E3-CCE4-5686-049D-5DF416F1D8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9B661C8-8F29-D569-8C07-EC9CEA68893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00874-9279-9ABC-9112-4C58DE4E629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49</a:t>
            </a:fld>
            <a:endParaRPr/>
          </a:p>
        </p:txBody>
      </p:sp>
    </p:spTree>
    <p:extLst>
      <p:ext uri="{BB962C8B-B14F-4D97-AF65-F5344CB8AC3E}">
        <p14:creationId xmlns:p14="http://schemas.microsoft.com/office/powerpoint/2010/main" val="150012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5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CB4D24F-BAC6-7E9E-885E-21E5BFAD9C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66304E5-F1C3-77BF-4E24-48F669FA93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4EDF74-2C23-4A57-F969-C942C817EA7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58AA01-B06D-40ED-F6F5-7D30867D06F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50</a:t>
            </a:fld>
            <a:endParaRPr/>
          </a:p>
        </p:txBody>
      </p:sp>
    </p:spTree>
    <p:extLst>
      <p:ext uri="{BB962C8B-B14F-4D97-AF65-F5344CB8AC3E}">
        <p14:creationId xmlns:p14="http://schemas.microsoft.com/office/powerpoint/2010/main" val="3687560176"/>
      </p:ext>
    </p:extLst>
  </p:cSld>
  <p:clrMapOvr>
    <a:masterClrMapping/>
  </p:clrMapOvr>
</p:notes>
</file>

<file path=ppt/notesSlides/notesSlide5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9FDB386-9DD6-0CCA-C0E3-F09C41D4C65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BF70AF-9C76-1126-9598-565A67F894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52CABEC-C5B4-32E1-CDBA-49DEBC86079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401D8E4-4ABF-A39B-7AC2-571A13B7CCC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51</a:t>
            </a:fld>
            <a:endParaRPr/>
          </a:p>
        </p:txBody>
      </p:sp>
    </p:spTree>
    <p:extLst>
      <p:ext uri="{BB962C8B-B14F-4D97-AF65-F5344CB8AC3E}">
        <p14:creationId xmlns:p14="http://schemas.microsoft.com/office/powerpoint/2010/main" val="198447041"/>
      </p:ext>
    </p:extLst>
  </p:cSld>
  <p:clrMapOvr>
    <a:masterClrMapping/>
  </p:clrMapOvr>
</p:notes>
</file>

<file path=ppt/notesSlides/notesSlide5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14265BC9-0D5A-6859-9231-585040671B5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B6630D9-6659-BC26-4347-17F8BE1256C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5615EA51-CF4F-57A0-D255-F82191E43C6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66B2CF3-D505-C226-515F-42BBA23EAE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52</a:t>
            </a:fld>
            <a:endParaRPr/>
          </a:p>
        </p:txBody>
      </p:sp>
    </p:spTree>
    <p:extLst>
      <p:ext uri="{BB962C8B-B14F-4D97-AF65-F5344CB8AC3E}">
        <p14:creationId xmlns:p14="http://schemas.microsoft.com/office/powerpoint/2010/main" val="2997186823"/>
      </p:ext>
    </p:extLst>
  </p:cSld>
  <p:clrMapOvr>
    <a:masterClrMapping/>
  </p:clrMapOvr>
</p:notes>
</file>

<file path=ppt/notesSlides/notesSlide5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F80E855-1CEA-FA59-BB89-D5A00D3DC3D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243092E-A400-C02C-6842-A25D4A89B2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7C10B13-69DA-63B0-97A6-E689056F866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9E452B3-053C-726F-DCFA-2D32A0BCE65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53</a:t>
            </a:fld>
            <a:endParaRPr/>
          </a:p>
        </p:txBody>
      </p:sp>
    </p:spTree>
    <p:extLst>
      <p:ext uri="{BB962C8B-B14F-4D97-AF65-F5344CB8AC3E}">
        <p14:creationId xmlns:p14="http://schemas.microsoft.com/office/powerpoint/2010/main" val="1211375878"/>
      </p:ext>
    </p:extLst>
  </p:cSld>
  <p:clrMapOvr>
    <a:masterClrMapping/>
  </p:clrMapOvr>
</p:notes>
</file>

<file path=ppt/notesSlides/notesSlide5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0797163-97B7-DF08-F59E-5CE5A019C91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0A38A29-10F3-3E91-1175-C2E0CF5A8D6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753194E-DFE8-74D5-A2BE-85C21FAE833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616917B-2305-9334-2CAB-E92B4FCD38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54</a:t>
            </a:fld>
            <a:endParaRPr/>
          </a:p>
        </p:txBody>
      </p:sp>
    </p:spTree>
    <p:extLst>
      <p:ext uri="{BB962C8B-B14F-4D97-AF65-F5344CB8AC3E}">
        <p14:creationId xmlns:p14="http://schemas.microsoft.com/office/powerpoint/2010/main" val="2069850522"/>
      </p:ext>
    </p:extLst>
  </p:cSld>
  <p:clrMapOvr>
    <a:masterClrMapping/>
  </p:clrMapOvr>
</p:notes>
</file>

<file path=ppt/notesSlides/notesSlide5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205A9B-3FFA-0473-0BC6-B54B0316085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0AA183B-FA9B-C4BE-BF3F-2A57EF616C9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85E1E89-4679-47B4-3F50-70ADCFFC463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21A7302-F6CB-897D-530C-91F301E7C6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55</a:t>
            </a:fld>
            <a:endParaRPr/>
          </a:p>
        </p:txBody>
      </p:sp>
    </p:spTree>
    <p:extLst>
      <p:ext uri="{BB962C8B-B14F-4D97-AF65-F5344CB8AC3E}">
        <p14:creationId xmlns:p14="http://schemas.microsoft.com/office/powerpoint/2010/main" val="979576302"/>
      </p:ext>
    </p:extLst>
  </p:cSld>
  <p:clrMapOvr>
    <a:masterClrMapping/>
  </p:clrMapOvr>
</p:notes>
</file>

<file path=ppt/notesSlides/notesSlide5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D2A90EB-AC60-D6D4-BE5E-D7F82E1006C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27EEFEA-CDD4-B42F-8DD7-ABDB25AD28E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9901786-32A8-498D-3BD1-EBC2CD67AD6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FFED387-8D5A-6369-3249-6E326DDED31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56</a:t>
            </a:fld>
            <a:endParaRPr/>
          </a:p>
        </p:txBody>
      </p:sp>
    </p:spTree>
    <p:extLst>
      <p:ext uri="{BB962C8B-B14F-4D97-AF65-F5344CB8AC3E}">
        <p14:creationId xmlns:p14="http://schemas.microsoft.com/office/powerpoint/2010/main" val="3851902862"/>
      </p:ext>
    </p:extLst>
  </p:cSld>
  <p:clrMapOvr>
    <a:masterClrMapping/>
  </p:clrMapOvr>
</p:notes>
</file>

<file path=ppt/notesSlides/notesSlide5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B3CCE81-609A-7430-7FAC-0E685FB05A5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004B2EC-59D8-5626-9ED6-09318CC5DE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C13F0BA-D932-612B-61E0-AD10C2EBB4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1F71F04-7CC8-A9B5-107F-C5DE81023C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57</a:t>
            </a:fld>
            <a:endParaRPr/>
          </a:p>
        </p:txBody>
      </p:sp>
    </p:spTree>
    <p:extLst>
      <p:ext uri="{BB962C8B-B14F-4D97-AF65-F5344CB8AC3E}">
        <p14:creationId xmlns:p14="http://schemas.microsoft.com/office/powerpoint/2010/main" val="405332219"/>
      </p:ext>
    </p:extLst>
  </p:cSld>
  <p:clrMapOvr>
    <a:masterClrMapping/>
  </p:clrMapOvr>
</p:notes>
</file>

<file path=ppt/notesSlides/notesSlide5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C5F0C60A-6831-88D5-8CE3-1B12CC1F5CC5}"/>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9D914B82-B53C-9F50-FEC7-53DF0ACF67E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9DAD0152-A30F-4EA3-7CC1-C8FA499CAC2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Esplorazione di strategie per valutare e ridurre l'impatto ambientale nelle arti dello spettacolo.</a:t>
            </a:r>
          </a:p>
          <a:p>
            <a:r>
              <a:rPr lang="en-US" dirty="0"/>
              <a:t>Introduzione al ciclo PDCA e alla valutazione del ciclo di vita (LCA).</a:t>
            </a:r>
          </a:p>
        </p:txBody>
      </p:sp>
      <p:sp>
        <p:nvSpPr>
          <p:cNvPr id="132" name="Google Shape;132;p7:notes">
            <a:extLst>
              <a:ext uri="{FF2B5EF4-FFF2-40B4-BE49-F238E27FC236}">
                <a16:creationId xmlns:a16="http://schemas.microsoft.com/office/drawing/2014/main" id="{C037CE4C-E630-5099-6C3F-1A61E3683C6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58</a:t>
            </a:fld>
            <a:endParaRPr/>
          </a:p>
        </p:txBody>
      </p:sp>
    </p:spTree>
    <p:extLst>
      <p:ext uri="{BB962C8B-B14F-4D97-AF65-F5344CB8AC3E}">
        <p14:creationId xmlns:p14="http://schemas.microsoft.com/office/powerpoint/2010/main" val="3961337495"/>
      </p:ext>
    </p:extLst>
  </p:cSld>
  <p:clrMapOvr>
    <a:masterClrMapping/>
  </p:clrMapOvr>
</p:notes>
</file>

<file path=ppt/notesSlides/notesSlide5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A1C2A29-87EA-9DC9-6489-3A9B71C91B0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B9FA2D7F-1991-4C5B-E8C9-722DC69F91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A165BA9-6701-AC58-AE97-55CC2F1D669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B5431D9-BC66-3F4B-5AB0-021120E84E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59</a:t>
            </a:fld>
            <a:endParaRPr/>
          </a:p>
        </p:txBody>
      </p:sp>
    </p:spTree>
    <p:extLst>
      <p:ext uri="{BB962C8B-B14F-4D97-AF65-F5344CB8AC3E}">
        <p14:creationId xmlns:p14="http://schemas.microsoft.com/office/powerpoint/2010/main" val="2285251504"/>
      </p:ext>
    </p:extLst>
  </p:cSld>
  <p:clrMapOvr>
    <a:masterClrMapping/>
  </p:clrMapOvr>
</p:notes>
</file>

<file path=ppt/notesSlides/notesSlide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D66A5184-DE1C-E9C1-42F8-DEF0222CCD18}"/>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90B8DA24-D16B-C16F-1277-C5B288499B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EF5D8986-BCDF-D1ED-0B7B-07B55E98F47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EB10EFE0-28F6-5716-05AD-B266CDD9344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2150155956"/>
      </p:ext>
    </p:extLst>
  </p:cSld>
  <p:clrMapOvr>
    <a:masterClrMapping/>
  </p:clrMapOvr>
</p:notes>
</file>

<file path=ppt/notesSlides/notesSlide6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72CC6D-553A-06B9-5E99-0DD402BFC5C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014E87D-97D6-5661-17DB-30EFDF70B9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31902D-88C3-C1C5-C621-AF263C45D21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E609E8F-089B-09EF-FBF1-502BFCAB52D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60</a:t>
            </a:fld>
            <a:endParaRPr/>
          </a:p>
        </p:txBody>
      </p:sp>
    </p:spTree>
    <p:extLst>
      <p:ext uri="{BB962C8B-B14F-4D97-AF65-F5344CB8AC3E}">
        <p14:creationId xmlns:p14="http://schemas.microsoft.com/office/powerpoint/2010/main" val="2919228717"/>
      </p:ext>
    </p:extLst>
  </p:cSld>
  <p:clrMapOvr>
    <a:masterClrMapping/>
  </p:clrMapOvr>
</p:notes>
</file>

<file path=ppt/notesSlides/notesSlide6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5AFC772-59D7-24AC-6C6E-C74511465E9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90283FC-335D-3143-C81D-334EB11A56D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9994B82-72FB-5BE0-1BB4-EAB64066595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3C1079-ADF5-0CD2-57B3-913109DBF3A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61</a:t>
            </a:fld>
            <a:endParaRPr/>
          </a:p>
        </p:txBody>
      </p:sp>
    </p:spTree>
    <p:extLst>
      <p:ext uri="{BB962C8B-B14F-4D97-AF65-F5344CB8AC3E}">
        <p14:creationId xmlns:p14="http://schemas.microsoft.com/office/powerpoint/2010/main" val="2551409459"/>
      </p:ext>
    </p:extLst>
  </p:cSld>
  <p:clrMapOvr>
    <a:masterClrMapping/>
  </p:clrMapOvr>
</p:notes>
</file>

<file path=ppt/notesSlides/notesSlide6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AF8708-5BFF-5C7C-2764-2F7A386AA35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38530B2-C0F8-5A08-D1AE-BC64CC0AF2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A13E16D-6755-8CCA-D02F-A8DE6AA1899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E87DB67-4022-3633-1B59-7B50B8832D1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62</a:t>
            </a:fld>
            <a:endParaRPr/>
          </a:p>
        </p:txBody>
      </p:sp>
    </p:spTree>
    <p:extLst>
      <p:ext uri="{BB962C8B-B14F-4D97-AF65-F5344CB8AC3E}">
        <p14:creationId xmlns:p14="http://schemas.microsoft.com/office/powerpoint/2010/main" val="2590783607"/>
      </p:ext>
    </p:extLst>
  </p:cSld>
  <p:clrMapOvr>
    <a:masterClrMapping/>
  </p:clrMapOvr>
</p:notes>
</file>

<file path=ppt/notesSlides/notesSlide6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BF221-A93C-C1EE-28FA-2859E1FBFED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8A11DD-B7C4-14C0-0E87-F95DA33CD5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7E75BD3-46BE-0C8A-A75F-7ADA1CDDD4FD}"/>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97BBEA2-7CA8-441A-35E0-08189AA1A87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63</a:t>
            </a:fld>
            <a:endParaRPr/>
          </a:p>
        </p:txBody>
      </p:sp>
    </p:spTree>
    <p:extLst>
      <p:ext uri="{BB962C8B-B14F-4D97-AF65-F5344CB8AC3E}">
        <p14:creationId xmlns:p14="http://schemas.microsoft.com/office/powerpoint/2010/main" val="3227449462"/>
      </p:ext>
    </p:extLst>
  </p:cSld>
  <p:clrMapOvr>
    <a:masterClrMapping/>
  </p:clrMapOvr>
</p:notes>
</file>

<file path=ppt/notesSlides/notesSlide6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664996B-DC04-81AB-C9C4-E53886FD5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C808A43-5535-E126-4613-1B1B81C3CF9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0A1BB01-F04E-49EE-CD26-20DA6323208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567116C-5105-37A9-9FC0-61FD6052B95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64</a:t>
            </a:fld>
            <a:endParaRPr/>
          </a:p>
        </p:txBody>
      </p:sp>
    </p:spTree>
    <p:extLst>
      <p:ext uri="{BB962C8B-B14F-4D97-AF65-F5344CB8AC3E}">
        <p14:creationId xmlns:p14="http://schemas.microsoft.com/office/powerpoint/2010/main" val="3544363748"/>
      </p:ext>
    </p:extLst>
  </p:cSld>
  <p:clrMapOvr>
    <a:masterClrMapping/>
  </p:clrMapOvr>
</p:notes>
</file>

<file path=ppt/notesSlides/notesSlide6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CAF1FFC-5C11-48D2-7D1D-9A260B54314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6FDD9-613A-3063-7E3A-2823ACFFB2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01FA1C98-460E-B317-590B-110382A4A58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335F24A-8B5E-2B2C-E7AB-2690B79FB7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65</a:t>
            </a:fld>
            <a:endParaRPr/>
          </a:p>
        </p:txBody>
      </p:sp>
    </p:spTree>
    <p:extLst>
      <p:ext uri="{BB962C8B-B14F-4D97-AF65-F5344CB8AC3E}">
        <p14:creationId xmlns:p14="http://schemas.microsoft.com/office/powerpoint/2010/main" val="670562416"/>
      </p:ext>
    </p:extLst>
  </p:cSld>
  <p:clrMapOvr>
    <a:masterClrMapping/>
  </p:clrMapOvr>
</p:notes>
</file>

<file path=ppt/notesSlides/notesSlide6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A5B3A-6E2B-63C5-FB5C-4B0727791CD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4DF936D-3FF0-2E38-7DE9-16C5BE3520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0FE7FA8-DDA3-F857-6A5F-3DB72C8A824B}"/>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26F0A30-20E3-E63A-8A66-65E8953821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66</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18023253"/>
      </p:ext>
    </p:extLst>
  </p:cSld>
  <p:clrMapOvr>
    <a:masterClrMapping/>
  </p:clrMapOvr>
</p:notes>
</file>

<file path=ppt/notesSlides/notesSlide6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B86AB44-C1ED-CA52-3FEB-30FB68B4EE12}"/>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D96D346-C04B-05D1-6282-7F0F4AD0F6C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35C14B4-6D28-30F9-F9AA-53500A506BA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056024-0D58-52C1-627F-0E426FA84D7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67</a:t>
            </a:fld>
            <a:endParaRPr/>
          </a:p>
        </p:txBody>
      </p:sp>
    </p:spTree>
    <p:extLst>
      <p:ext uri="{BB962C8B-B14F-4D97-AF65-F5344CB8AC3E}">
        <p14:creationId xmlns:p14="http://schemas.microsoft.com/office/powerpoint/2010/main" val="2922514501"/>
      </p:ext>
    </p:extLst>
  </p:cSld>
  <p:clrMapOvr>
    <a:masterClrMapping/>
  </p:clrMapOvr>
</p:notes>
</file>

<file path=ppt/notesSlides/notesSlide6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Approfitta di questo momento per consolidare quanto appreso nel Capitolo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68</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AB59904D-B577-CA57-EF75-7067768965A6}"/>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13A138AC-9042-906E-429A-2BE016D365B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0CACF121-C87C-D46D-2D1D-F9EF470F8F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67F23129-96C3-390E-8DE7-AB66C331DF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extLst>
      <p:ext uri="{BB962C8B-B14F-4D97-AF65-F5344CB8AC3E}">
        <p14:creationId xmlns:p14="http://schemas.microsoft.com/office/powerpoint/2010/main" val="3381525804"/>
      </p:ext>
    </p:extLst>
  </p:cSld>
  <p:clrMapOvr>
    <a:masterClrMapping/>
  </p:clrMapOvr>
</p:notes>
</file>

<file path=ppt/notesSlides/notesSlide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24667AC5-EE90-D8DE-8093-B80F56926F1C}"/>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660222C5-164A-C624-2E1F-ED47416964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F147A6D7-8E47-FA25-7580-7FDFFDB5B97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A19A9CC-0A89-D781-448C-0EE5246903A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63255895"/>
      </p:ext>
    </p:extLst>
  </p:cSld>
  <p:clrMapOvr>
    <a:masterClrMapping/>
  </p:clrMapOvr>
</p:notes>
</file>

<file path=ppt/notesSlides/notesSlide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995EFB94-274E-5FB0-195D-2051F57B896F}"/>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03FF08BA-2948-D4A3-5294-7AA34C67A5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24B5D07E-794A-951A-9AE4-5EB92CE4CEF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4EA3CDE-1F73-5E07-4137-AD5FC282E7C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57346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2200"/>
            </a:lvl1pPr>
            <a:lvl2pPr marL="0" lvl="1" indent="0" algn="r">
              <a:spcBef>
                <a:spcPts val="0"/>
              </a:spcBef>
              <a:buNone/>
              <a:defRPr sz="2200"/>
            </a:lvl2pPr>
            <a:lvl3pPr marL="0" lvl="2" indent="0" algn="r">
              <a:spcBef>
                <a:spcPts val="0"/>
              </a:spcBef>
              <a:buNone/>
              <a:defRPr sz="2200"/>
            </a:lvl3pPr>
            <a:lvl4pPr marL="0" lvl="3" indent="0" algn="r">
              <a:spcBef>
                <a:spcPts val="0"/>
              </a:spcBef>
              <a:buNone/>
              <a:defRPr sz="2200"/>
            </a:lvl4pPr>
            <a:lvl5pPr marL="0" lvl="4" indent="0" algn="r">
              <a:spcBef>
                <a:spcPts val="0"/>
              </a:spcBef>
              <a:buNone/>
              <a:defRPr sz="2200"/>
            </a:lvl5pPr>
            <a:lvl6pPr marL="0" lvl="5" indent="0" algn="r">
              <a:spcBef>
                <a:spcPts val="0"/>
              </a:spcBef>
              <a:buNone/>
              <a:defRPr sz="2200"/>
            </a:lvl6pPr>
            <a:lvl7pPr marL="0" lvl="6" indent="0" algn="r">
              <a:spcBef>
                <a:spcPts val="0"/>
              </a:spcBef>
              <a:buNone/>
              <a:defRPr sz="2200"/>
            </a:lvl7pPr>
            <a:lvl8pPr marL="0" lvl="7" indent="0" algn="r">
              <a:spcBef>
                <a:spcPts val="0"/>
              </a:spcBef>
              <a:buNone/>
              <a:defRPr sz="2200"/>
            </a:lvl8pPr>
            <a:lvl9pPr marL="0" lvl="8" indent="0" algn="r">
              <a:spcBef>
                <a:spcPts val="0"/>
              </a:spcBef>
              <a:buNone/>
              <a:defRPr sz="2200"/>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2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rgbClr val="3F6031"/>
                </a:solidFill>
                <a:latin typeface="Calibri"/>
                <a:ea typeface="Calibri"/>
                <a:cs typeface="Calibri"/>
                <a:sym typeface="Calibri"/>
              </a:defRPr>
            </a:lvl1pPr>
            <a:lvl2pPr marL="0" marR="0" lvl="1" indent="0" algn="r" rtl="0">
              <a:spcBef>
                <a:spcPts val="0"/>
              </a:spcBef>
              <a:buNone/>
              <a:defRPr sz="1200" b="1" i="0" u="none" strike="noStrike" cap="none">
                <a:solidFill>
                  <a:srgbClr val="3F6031"/>
                </a:solidFill>
                <a:latin typeface="Calibri"/>
                <a:ea typeface="Calibri"/>
                <a:cs typeface="Calibri"/>
                <a:sym typeface="Calibri"/>
              </a:defRPr>
            </a:lvl2pPr>
            <a:lvl3pPr marL="0" marR="0" lvl="2" indent="0" algn="r" rtl="0">
              <a:spcBef>
                <a:spcPts val="0"/>
              </a:spcBef>
              <a:buNone/>
              <a:defRPr sz="1200" b="1" i="0" u="none" strike="noStrike" cap="none">
                <a:solidFill>
                  <a:srgbClr val="3F6031"/>
                </a:solidFill>
                <a:latin typeface="Calibri"/>
                <a:ea typeface="Calibri"/>
                <a:cs typeface="Calibri"/>
                <a:sym typeface="Calibri"/>
              </a:defRPr>
            </a:lvl3pPr>
            <a:lvl4pPr marL="0" marR="0" lvl="3" indent="0" algn="r" rtl="0">
              <a:spcBef>
                <a:spcPts val="0"/>
              </a:spcBef>
              <a:buNone/>
              <a:defRPr sz="1200" b="1" i="0" u="none" strike="noStrike" cap="none">
                <a:solidFill>
                  <a:srgbClr val="3F6031"/>
                </a:solidFill>
                <a:latin typeface="Calibri"/>
                <a:ea typeface="Calibri"/>
                <a:cs typeface="Calibri"/>
                <a:sym typeface="Calibri"/>
              </a:defRPr>
            </a:lvl4pPr>
            <a:lvl5pPr marL="0" marR="0" lvl="4" indent="0" algn="r" rtl="0">
              <a:spcBef>
                <a:spcPts val="0"/>
              </a:spcBef>
              <a:buNone/>
              <a:defRPr sz="1200" b="1" i="0" u="none" strike="noStrike" cap="none">
                <a:solidFill>
                  <a:srgbClr val="3F6031"/>
                </a:solidFill>
                <a:latin typeface="Calibri"/>
                <a:ea typeface="Calibri"/>
                <a:cs typeface="Calibri"/>
                <a:sym typeface="Calibri"/>
              </a:defRPr>
            </a:lvl5pPr>
            <a:lvl6pPr marL="0" marR="0" lvl="5" indent="0" algn="r" rtl="0">
              <a:spcBef>
                <a:spcPts val="0"/>
              </a:spcBef>
              <a:buNone/>
              <a:defRPr sz="1200" b="1" i="0" u="none" strike="noStrike" cap="none">
                <a:solidFill>
                  <a:srgbClr val="3F6031"/>
                </a:solidFill>
                <a:latin typeface="Calibri"/>
                <a:ea typeface="Calibri"/>
                <a:cs typeface="Calibri"/>
                <a:sym typeface="Calibri"/>
              </a:defRPr>
            </a:lvl6pPr>
            <a:lvl7pPr marL="0" marR="0" lvl="6" indent="0" algn="r" rtl="0">
              <a:spcBef>
                <a:spcPts val="0"/>
              </a:spcBef>
              <a:buNone/>
              <a:defRPr sz="1200" b="1" i="0" u="none" strike="noStrike" cap="none">
                <a:solidFill>
                  <a:srgbClr val="3F6031"/>
                </a:solidFill>
                <a:latin typeface="Calibri"/>
                <a:ea typeface="Calibri"/>
                <a:cs typeface="Calibri"/>
                <a:sym typeface="Calibri"/>
              </a:defRPr>
            </a:lvl7pPr>
            <a:lvl8pPr marL="0" marR="0" lvl="7" indent="0" algn="r" rtl="0">
              <a:spcBef>
                <a:spcPts val="0"/>
              </a:spcBef>
              <a:buNone/>
              <a:defRPr sz="1200" b="1" i="0" u="none" strike="noStrike" cap="none">
                <a:solidFill>
                  <a:srgbClr val="3F6031"/>
                </a:solidFill>
                <a:latin typeface="Calibri"/>
                <a:ea typeface="Calibri"/>
                <a:cs typeface="Calibri"/>
                <a:sym typeface="Calibri"/>
              </a:defRPr>
            </a:lvl8pPr>
            <a:lvl9pPr marL="0" marR="0" lvl="8" indent="0" algn="r" rtl="0">
              <a:spcBef>
                <a:spcPts val="0"/>
              </a:spcBef>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3.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6.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8.xml"/><Relationship Id="rId1" Type="http://schemas.openxmlformats.org/officeDocument/2006/relationships/slideLayout" Target="../slideLayouts/slideLayout1.xml"/><Relationship Id="rId6" Type="http://schemas.openxmlformats.org/officeDocument/2006/relationships/image" Target="../media/image25.svg"/><Relationship Id="rId5" Type="http://schemas.openxmlformats.org/officeDocument/2006/relationships/image" Target="../media/image14.png"/><Relationship Id="rId4" Type="http://schemas.openxmlformats.org/officeDocument/2006/relationships/image" Target="../media/image24.svg"/></Relationships>
</file>

<file path=ppt/slides/_rels/slide69.xml.rels><?xml version="1.0" encoding="UTF-8" standalone="yes"?>
<Relationships xmlns="http://schemas.openxmlformats.org/package/2006/relationships"><Relationship Id="rId8" Type="http://schemas.openxmlformats.org/officeDocument/2006/relationships/image" Target="../media/image28.jpg"/><Relationship Id="rId13" Type="http://schemas.openxmlformats.org/officeDocument/2006/relationships/image" Target="../media/image33.jpg"/><Relationship Id="rId3" Type="http://schemas.openxmlformats.org/officeDocument/2006/relationships/image" Target="../media/image2.png"/><Relationship Id="rId7" Type="http://schemas.openxmlformats.org/officeDocument/2006/relationships/image" Target="../media/image27.png"/><Relationship Id="rId12" Type="http://schemas.openxmlformats.org/officeDocument/2006/relationships/image" Target="../media/image32.png"/><Relationship Id="rId17" Type="http://schemas.openxmlformats.org/officeDocument/2006/relationships/image" Target="../media/image37.png"/><Relationship Id="rId2" Type="http://schemas.openxmlformats.org/officeDocument/2006/relationships/notesSlide" Target="../notesSlides/notesSlide69.xml"/><Relationship Id="rId16"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3.png"/><Relationship Id="rId15" Type="http://schemas.openxmlformats.org/officeDocument/2006/relationships/image" Target="../media/image35.png"/><Relationship Id="rId10" Type="http://schemas.openxmlformats.org/officeDocument/2006/relationships/image" Target="../media/image30.png"/><Relationship Id="rId4" Type="http://schemas.openxmlformats.org/officeDocument/2006/relationships/image" Target="../media/image4.png"/><Relationship Id="rId9" Type="http://schemas.openxmlformats.org/officeDocument/2006/relationships/image" Target="../media/image29.png"/><Relationship Id="rId14" Type="http://schemas.openxmlformats.org/officeDocument/2006/relationships/image" Target="../media/image3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None/>
            </a:pPr>
            <a:r>
              <a:rPr lang="en-GB" sz="6000" b="1" dirty="0">
                <a:solidFill>
                  <a:srgbClr val="04A6C2"/>
                </a:solidFill>
                <a:latin typeface="Calibri"/>
                <a:ea typeface="Calibri"/>
                <a:cs typeface="Calibri"/>
                <a:sym typeface="Calibri"/>
              </a:rPr>
              <a:t>Capitolo 3</a:t>
            </a:r>
            <a:r>
              <a:rPr lang="en-GB" sz="4500" b="1" dirty="0">
                <a:solidFill>
                  <a:srgbClr val="04A6C2"/>
                </a:solidFill>
                <a:latin typeface="Calibri"/>
                <a:ea typeface="Calibri"/>
                <a:cs typeface="Calibri"/>
                <a:sym typeface="Calibri"/>
              </a:rPr>
              <a:t> </a:t>
            </a:r>
            <a:endParaRPr dirty="0"/>
          </a:p>
          <a:p>
            <a:pPr marL="12700" marR="0" lvl="0" indent="0" algn="l" rtl="0">
              <a:lnSpc>
                <a:spcPct val="114333"/>
              </a:lnSpc>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GB" sz="6000" b="1">
                <a:solidFill>
                  <a:schemeClr val="dk1"/>
                </a:solidFill>
                <a:latin typeface="Calibri"/>
                <a:ea typeface="Calibri"/>
                <a:cs typeface="Calibri"/>
                <a:sym typeface="Calibri"/>
              </a:rPr>
              <a:t>WP3</a:t>
            </a:r>
            <a:endParaRPr/>
          </a:p>
          <a:p>
            <a:pPr marL="12700" marR="0" lvl="0" indent="0" algn="l" rtl="0">
              <a:spcBef>
                <a:spcPts val="1200"/>
              </a:spcBef>
              <a:spcAft>
                <a:spcPts val="0"/>
              </a:spcAft>
              <a:buNone/>
            </a:pPr>
            <a:r>
              <a:rPr lang="en-GB" sz="4500" b="1">
                <a:solidFill>
                  <a:schemeClr val="dk1"/>
                </a:solidFill>
                <a:latin typeface="Calibri"/>
                <a:ea typeface="Calibri"/>
                <a:cs typeface="Calibri"/>
                <a:sym typeface="Calibri"/>
              </a:rPr>
              <a:t>Manuale pratico INSPIRE</a:t>
            </a:r>
            <a:endParaRPr sz="4500" b="1">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US" sz="4500" b="1" dirty="0">
                <a:solidFill>
                  <a:srgbClr val="04A6C2"/>
                </a:solidFill>
                <a:latin typeface="Calibri"/>
                <a:ea typeface="Calibri"/>
                <a:cs typeface="Calibri"/>
                <a:sym typeface="Calibri"/>
              </a:rPr>
              <a:t>Sostenibilità nelle arti dello spettacolo </a:t>
            </a:r>
          </a:p>
        </p:txBody>
      </p:sp>
      <p:sp>
        <p:nvSpPr>
          <p:cNvPr id="97" name="Google Shape;97;p1"/>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dirty="0"/>
          </a:p>
        </p:txBody>
      </p:sp>
    </p:spTree>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D2E4EEA-3B43-236F-BEE9-68673D0AA74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C01E88F-F8AE-D33F-E318-742CFFC1D16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C787053-E120-C356-3FF7-12C727D3DA5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C37E4F7-F08F-CFD3-B3B9-DEC9A80E5F3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10</a:t>
            </a:fld>
            <a:endParaRPr/>
          </a:p>
        </p:txBody>
      </p:sp>
      <p:sp>
        <p:nvSpPr>
          <p:cNvPr id="2" name="Google Shape;154;g34519fc2d75_0_8">
            <a:extLst>
              <a:ext uri="{FF2B5EF4-FFF2-40B4-BE49-F238E27FC236}">
                <a16:creationId xmlns:a16="http://schemas.microsoft.com/office/drawing/2014/main" id="{F82F036F-D44A-2B6E-9C30-B4A606B63AE5}"/>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 </a:t>
            </a:r>
            <a:r>
              <a:rPr lang="en-US" sz="3000" b="1" dirty="0">
                <a:solidFill>
                  <a:schemeClr val="dk1"/>
                </a:solidFill>
                <a:latin typeface="Calibri"/>
                <a:ea typeface="Calibri"/>
                <a:cs typeface="Calibri"/>
                <a:sym typeface="Calibri"/>
              </a:rPr>
              <a:t>       Ambientale </a:t>
            </a:r>
            <a:r>
              <a:rPr lang="en-US" sz="3000" dirty="0">
                <a:solidFill>
                  <a:schemeClr val="dk1"/>
                </a:solidFill>
                <a:latin typeface="Calibri"/>
                <a:ea typeface="Calibri"/>
                <a:cs typeface="Calibri"/>
                <a:sym typeface="Calibri"/>
              </a:rPr>
              <a:t>– gestire l'impatto ambientale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     Sociale </a:t>
            </a:r>
            <a:r>
              <a:rPr lang="en-US" sz="3000" dirty="0">
                <a:solidFill>
                  <a:schemeClr val="dk1"/>
                </a:solidFill>
                <a:latin typeface="Calibri"/>
                <a:ea typeface="Calibri"/>
                <a:cs typeface="Calibri"/>
                <a:sym typeface="Calibri"/>
              </a:rPr>
              <a:t>– promuovere la responsabilità e l'inclusione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     Governance </a:t>
            </a:r>
            <a:r>
              <a:rPr lang="en-US" sz="3000" dirty="0">
                <a:solidFill>
                  <a:schemeClr val="dk1"/>
                </a:solidFill>
                <a:latin typeface="Calibri"/>
                <a:ea typeface="Calibri"/>
                <a:cs typeface="Calibri"/>
                <a:sym typeface="Calibri"/>
              </a:rPr>
              <a:t>– garantire trasparenza ed etica</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Origine: </a:t>
            </a:r>
            <a:r>
              <a:rPr lang="en-US" sz="3000" dirty="0">
                <a:solidFill>
                  <a:schemeClr val="dk1"/>
                </a:solidFill>
                <a:latin typeface="Calibri"/>
                <a:ea typeface="Calibri"/>
                <a:cs typeface="Calibri"/>
                <a:sym typeface="Calibri"/>
              </a:rPr>
              <a:t>      settore aziendale e degli investimenti → ora utilizzato nei settori pubblico e no profit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Rilevanza: </a:t>
            </a:r>
            <a:r>
              <a:rPr lang="en-US" sz="3000" dirty="0">
                <a:solidFill>
                  <a:schemeClr val="dk1"/>
                </a:solidFill>
                <a:latin typeface="Calibri"/>
                <a:ea typeface="Calibri"/>
                <a:cs typeface="Calibri"/>
                <a:sym typeface="Calibri"/>
              </a:rPr>
              <a:t>    Aiuta le entità culturali a operare in modo responsabile e a garantire un sostegno a lungo termine</a:t>
            </a:r>
          </a:p>
        </p:txBody>
      </p:sp>
      <p:sp>
        <p:nvSpPr>
          <p:cNvPr id="3" name="Google Shape;155;g34519fc2d75_0_8">
            <a:extLst>
              <a:ext uri="{FF2B5EF4-FFF2-40B4-BE49-F238E27FC236}">
                <a16:creationId xmlns:a16="http://schemas.microsoft.com/office/drawing/2014/main" id="{0CC23DE2-42B7-5F8A-8CEF-E62F83E4873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Oltre il TBL – Modello ESG</a:t>
            </a:r>
          </a:p>
        </p:txBody>
      </p:sp>
    </p:spTree>
    <p:extLst>
      <p:ext uri="{BB962C8B-B14F-4D97-AF65-F5344CB8AC3E}">
        <p14:creationId xmlns:p14="http://schemas.microsoft.com/office/powerpoint/2010/main" val="1287052554"/>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3A7D94E-4425-F534-85FA-759AF307C5A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54767DE-0099-8A52-0480-127C5782138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2F53E06F-4264-B8BD-A503-6DA356E0427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AAB7C9C-01C2-C864-8901-FB6B101567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11</a:t>
            </a:fld>
            <a:endParaRPr/>
          </a:p>
        </p:txBody>
      </p:sp>
      <p:sp>
        <p:nvSpPr>
          <p:cNvPr id="2" name="Google Shape;154;g34519fc2d75_0_8">
            <a:extLst>
              <a:ext uri="{FF2B5EF4-FFF2-40B4-BE49-F238E27FC236}">
                <a16:creationId xmlns:a16="http://schemas.microsoft.com/office/drawing/2014/main" id="{B9C6D84B-681F-9461-3AFC-464041883B62}"/>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Ruolo: </a:t>
            </a:r>
            <a:r>
              <a:rPr lang="en-US" sz="3000" dirty="0">
                <a:solidFill>
                  <a:schemeClr val="dk1"/>
                </a:solidFill>
                <a:latin typeface="Calibri"/>
                <a:ea typeface="Calibri"/>
                <a:cs typeface="Calibri"/>
                <a:sym typeface="Calibri"/>
              </a:rPr>
              <a:t>l'arte educa, ispira e trasforma la società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Nelle arti performative: catalizzatore di consapevolezza e cambiamento sostenibile</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Impatti chiave: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Promuovere la diversità culturale e la conservazione del patrimonio.</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Promuovere la riflessione sociale attraverso l'arte. </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Favorire l'inclusione</a:t>
            </a:r>
          </a:p>
        </p:txBody>
      </p:sp>
      <p:sp>
        <p:nvSpPr>
          <p:cNvPr id="3" name="Google Shape;155;g34519fc2d75_0_8">
            <a:extLst>
              <a:ext uri="{FF2B5EF4-FFF2-40B4-BE49-F238E27FC236}">
                <a16:creationId xmlns:a16="http://schemas.microsoft.com/office/drawing/2014/main" id="{C22B7837-9041-E78B-9FBD-D8AE1BCEE74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Dimensione culturale</a:t>
            </a:r>
          </a:p>
        </p:txBody>
      </p:sp>
    </p:spTree>
    <p:extLst>
      <p:ext uri="{BB962C8B-B14F-4D97-AF65-F5344CB8AC3E}">
        <p14:creationId xmlns:p14="http://schemas.microsoft.com/office/powerpoint/2010/main" val="2127437055"/>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76E056D-1BE3-5407-E86E-ADBC7CF38CD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459AE13-D2D9-A943-3CE1-C8F50D2E8E3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34890B2-6BAF-6640-A402-102EF0C817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FB0ECAC-66EF-2CB7-9BC6-78367B41C7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12</a:t>
            </a:fld>
            <a:endParaRPr/>
          </a:p>
        </p:txBody>
      </p:sp>
      <p:sp>
        <p:nvSpPr>
          <p:cNvPr id="2" name="Google Shape;154;g34519fc2d75_0_8">
            <a:extLst>
              <a:ext uri="{FF2B5EF4-FFF2-40B4-BE49-F238E27FC236}">
                <a16:creationId xmlns:a16="http://schemas.microsoft.com/office/drawing/2014/main" id="{6733DE8A-FD85-657E-0BD9-A674BE974DC8}"/>
              </a:ext>
            </a:extLst>
          </p:cNvPr>
          <p:cNvSpPr txBox="1"/>
          <p:nvPr/>
        </p:nvSpPr>
        <p:spPr>
          <a:xfrm>
            <a:off x="1336525" y="2678131"/>
            <a:ext cx="15163800" cy="586310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Panoramica delle principali tappe fondamentali a livello globale che hanno plasmato i concetti di sostenibilità</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Dalle prime conferenze sull'ambiente ai moderni quadri aziendali e culturali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Scopo: </a:t>
            </a:r>
            <a:r>
              <a:rPr lang="en-US" sz="3000" dirty="0">
                <a:solidFill>
                  <a:schemeClr val="dk1"/>
                </a:solidFill>
                <a:latin typeface="Calibri"/>
                <a:ea typeface="Calibri"/>
                <a:cs typeface="Calibri"/>
                <a:sym typeface="Calibri"/>
              </a:rPr>
              <a:t>incoraggiare la riflessione su come ogni decennio abbia influenzato le pratiche artistiche, i finanziamenti, il coinvolgimento del pubblico e le infrastrutture</a:t>
            </a:r>
          </a:p>
        </p:txBody>
      </p:sp>
      <p:sp>
        <p:nvSpPr>
          <p:cNvPr id="3" name="Google Shape;155;g34519fc2d75_0_8">
            <a:extLst>
              <a:ext uri="{FF2B5EF4-FFF2-40B4-BE49-F238E27FC236}">
                <a16:creationId xmlns:a16="http://schemas.microsoft.com/office/drawing/2014/main" id="{FADD38B5-AED6-9F4A-1D5F-FB3BD1805974}"/>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Storia ed evoluzione della sostenibilità</a:t>
            </a:r>
          </a:p>
        </p:txBody>
      </p:sp>
    </p:spTree>
    <p:extLst>
      <p:ext uri="{BB962C8B-B14F-4D97-AF65-F5344CB8AC3E}">
        <p14:creationId xmlns:p14="http://schemas.microsoft.com/office/powerpoint/2010/main" val="3297701780"/>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1A98B02-ABDA-2F8B-A11E-DE7989CFA55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82AE95C-CE71-636A-8906-AFE951D3DC3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5FF2DE8-BB58-5B94-BA74-574B8D44822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C7F1CE-938F-B5BA-3FFD-A9CD55AD864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13</a:t>
            </a:fld>
            <a:endParaRPr/>
          </a:p>
        </p:txBody>
      </p:sp>
      <p:sp>
        <p:nvSpPr>
          <p:cNvPr id="2" name="Google Shape;154;g34519fc2d75_0_8">
            <a:extLst>
              <a:ext uri="{FF2B5EF4-FFF2-40B4-BE49-F238E27FC236}">
                <a16:creationId xmlns:a16="http://schemas.microsoft.com/office/drawing/2014/main" id="{EA02AF46-AAA9-9EA7-5155-2AD58514A3A5}"/>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Conferenza di Stoccolma </a:t>
            </a:r>
            <a:r>
              <a:rPr lang="en-US" sz="3000" dirty="0">
                <a:solidFill>
                  <a:schemeClr val="dk1"/>
                </a:solidFill>
                <a:latin typeface="Calibri"/>
                <a:ea typeface="Calibri"/>
                <a:cs typeface="Calibri"/>
                <a:sym typeface="Calibri"/>
              </a:rPr>
              <a:t>sull'ambiente umano – primo evento globale sulla sostenibilità</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Nascita del concetto di sviluppo sostenibile</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Rapporto Brundtland</a:t>
            </a:r>
            <a:r>
              <a:rPr lang="en-US" sz="3000" dirty="0">
                <a:solidFill>
                  <a:schemeClr val="dk1"/>
                </a:solidFill>
                <a:latin typeface="Calibri"/>
                <a:ea typeface="Calibri"/>
                <a:cs typeface="Calibri"/>
                <a:sym typeface="Calibri"/>
              </a:rPr>
              <a:t>: "Soddisfare i bisogni del presente senza compromettere la capacità delle generazioni future di soddisfare i propri bisogni"</a:t>
            </a:r>
          </a:p>
        </p:txBody>
      </p:sp>
      <p:sp>
        <p:nvSpPr>
          <p:cNvPr id="3" name="Google Shape;155;g34519fc2d75_0_8">
            <a:extLst>
              <a:ext uri="{FF2B5EF4-FFF2-40B4-BE49-F238E27FC236}">
                <a16:creationId xmlns:a16="http://schemas.microsoft.com/office/drawing/2014/main" id="{CE47729E-7440-A16F-F971-A11E02A3563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dirty="0">
                <a:solidFill>
                  <a:schemeClr val="tx1"/>
                </a:solidFill>
                <a:latin typeface="Calibri"/>
                <a:ea typeface="Calibri"/>
                <a:cs typeface="Calibri"/>
                <a:sym typeface="Calibri"/>
              </a:rPr>
              <a:t>Anni '70</a:t>
            </a:r>
          </a:p>
        </p:txBody>
      </p:sp>
      <p:sp>
        <p:nvSpPr>
          <p:cNvPr id="4" name="Google Shape;155;g34519fc2d75_0_8">
            <a:extLst>
              <a:ext uri="{FF2B5EF4-FFF2-40B4-BE49-F238E27FC236}">
                <a16:creationId xmlns:a16="http://schemas.microsoft.com/office/drawing/2014/main" id="{7B98684C-CC95-84AC-B142-E90BF220241D}"/>
              </a:ext>
            </a:extLst>
          </p:cNvPr>
          <p:cNvSpPr txBox="1"/>
          <p:nvPr/>
        </p:nvSpPr>
        <p:spPr>
          <a:xfrm>
            <a:off x="2316366" y="4114769"/>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dirty="0">
                <a:solidFill>
                  <a:schemeClr val="tx1"/>
                </a:solidFill>
                <a:latin typeface="Calibri"/>
                <a:ea typeface="Calibri"/>
                <a:cs typeface="Calibri"/>
                <a:sym typeface="Calibri"/>
              </a:rPr>
              <a:t>Anni</a:t>
            </a:r>
          </a:p>
        </p:txBody>
      </p:sp>
    </p:spTree>
    <p:extLst>
      <p:ext uri="{BB962C8B-B14F-4D97-AF65-F5344CB8AC3E}">
        <p14:creationId xmlns:p14="http://schemas.microsoft.com/office/powerpoint/2010/main" val="2742693146"/>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971F81-34C6-51D4-A921-9FFBA360B67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734DD66-8F61-0DEF-D546-B9599308FEF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63E2F8D3-F7C1-E061-1F96-87BFD70717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9352113-4794-3890-4094-F0F2FD6E7E8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14</a:t>
            </a:fld>
            <a:endParaRPr/>
          </a:p>
        </p:txBody>
      </p:sp>
      <p:sp>
        <p:nvSpPr>
          <p:cNvPr id="2" name="Google Shape;154;g34519fc2d75_0_8">
            <a:extLst>
              <a:ext uri="{FF2B5EF4-FFF2-40B4-BE49-F238E27FC236}">
                <a16:creationId xmlns:a16="http://schemas.microsoft.com/office/drawing/2014/main" id="{247EA113-B7D4-9F00-F426-96319AD905B3}"/>
              </a:ext>
            </a:extLst>
          </p:cNvPr>
          <p:cNvSpPr txBox="1"/>
          <p:nvPr/>
        </p:nvSpPr>
        <p:spPr>
          <a:xfrm>
            <a:off x="1368609" y="3135278"/>
            <a:ext cx="15163800" cy="401644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Vertice della Terra </a:t>
            </a:r>
            <a:r>
              <a:rPr lang="en-US" sz="3000" dirty="0">
                <a:solidFill>
                  <a:schemeClr val="dk1"/>
                </a:solidFill>
                <a:latin typeface="Calibri"/>
                <a:ea typeface="Calibri"/>
                <a:cs typeface="Calibri"/>
                <a:sym typeface="Calibri"/>
              </a:rPr>
              <a:t>(Rio de Janeiro) – Agenda 21: primo piano d'azione globale per lo sviluppo sostenibile, in cui i principi della  sostenibilità sono integrati nelle politiche pubbliche</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Protocollo di Kyoto </a:t>
            </a:r>
            <a:r>
              <a:rPr lang="en-US" sz="3000" dirty="0">
                <a:solidFill>
                  <a:schemeClr val="dk1"/>
                </a:solidFill>
                <a:latin typeface="Calibri"/>
                <a:ea typeface="Calibri"/>
                <a:cs typeface="Calibri"/>
                <a:sym typeface="Calibri"/>
              </a:rPr>
              <a:t>– primo accordo vincolante per ridurre le emissioni di gas serra</a:t>
            </a:r>
          </a:p>
        </p:txBody>
      </p:sp>
      <p:sp>
        <p:nvSpPr>
          <p:cNvPr id="3" name="Google Shape;155;g34519fc2d75_0_8">
            <a:extLst>
              <a:ext uri="{FF2B5EF4-FFF2-40B4-BE49-F238E27FC236}">
                <a16:creationId xmlns:a16="http://schemas.microsoft.com/office/drawing/2014/main" id="{59964426-5FA7-FE65-6A4B-AF3E8B3F9767}"/>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Anni </a:t>
            </a:r>
            <a:r>
              <a:rPr lang="en-US" sz="5000" i="1" dirty="0">
                <a:solidFill>
                  <a:schemeClr val="tx1"/>
                </a:solidFill>
                <a:latin typeface="Calibri"/>
                <a:ea typeface="Calibri"/>
                <a:cs typeface="Calibri"/>
                <a:sym typeface="Calibri"/>
              </a:rPr>
              <a:t>'90</a:t>
            </a:r>
          </a:p>
        </p:txBody>
      </p:sp>
    </p:spTree>
    <p:extLst>
      <p:ext uri="{BB962C8B-B14F-4D97-AF65-F5344CB8AC3E}">
        <p14:creationId xmlns:p14="http://schemas.microsoft.com/office/powerpoint/2010/main" val="721577040"/>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A9346CB-EAC7-BDED-7462-E18971EB72B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385D067-0F5B-22F0-8C13-0B45C7338C6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1E8D2F06-B84B-0E85-EE00-A748D6DF87A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CEE9B9F-6DC5-23C3-99A7-2FB9C94F056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15</a:t>
            </a:fld>
            <a:endParaRPr/>
          </a:p>
        </p:txBody>
      </p:sp>
      <p:sp>
        <p:nvSpPr>
          <p:cNvPr id="2" name="Google Shape;154;g34519fc2d75_0_8">
            <a:extLst>
              <a:ext uri="{FF2B5EF4-FFF2-40B4-BE49-F238E27FC236}">
                <a16:creationId xmlns:a16="http://schemas.microsoft.com/office/drawing/2014/main" id="{1AABF5FA-2C9D-86B3-5072-DA9222B2C30A}"/>
              </a:ext>
            </a:extLst>
          </p:cNvPr>
          <p:cNvSpPr txBox="1"/>
          <p:nvPr/>
        </p:nvSpPr>
        <p:spPr>
          <a:xfrm>
            <a:off x="1336525" y="2822509"/>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Vertice del Millennio </a:t>
            </a:r>
            <a:r>
              <a:rPr lang="en-US" sz="3000" dirty="0">
                <a:solidFill>
                  <a:schemeClr val="dk1"/>
                </a:solidFill>
                <a:latin typeface="Calibri"/>
                <a:ea typeface="Calibri"/>
                <a:cs typeface="Calibri"/>
                <a:sym typeface="Calibri"/>
              </a:rPr>
              <a:t>– Obiettivi di sviluppo del Millennio (MDG) per il 2015: riduzione della povertà, salute, istruzione, uguaglianza di genere, ambiente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err="1">
                <a:solidFill>
                  <a:schemeClr val="dk1"/>
                </a:solidFill>
                <a:latin typeface="Calibri"/>
                <a:ea typeface="Calibri"/>
                <a:cs typeface="Calibri"/>
                <a:sym typeface="Calibri"/>
              </a:rPr>
              <a:t>Formalizzazione</a:t>
            </a:r>
            <a:r>
              <a:rPr lang="en-US" sz="3000" dirty="0">
                <a:solidFill>
                  <a:schemeClr val="dk1"/>
                </a:solidFill>
                <a:latin typeface="Calibri"/>
                <a:ea typeface="Calibri"/>
                <a:cs typeface="Calibri"/>
                <a:sym typeface="Calibri"/>
              </a:rPr>
              <a:t> del concetto</a:t>
            </a:r>
            <a:r>
              <a:rPr lang="en-US" sz="3000" b="1" dirty="0">
                <a:solidFill>
                  <a:schemeClr val="dk1"/>
                </a:solidFill>
                <a:latin typeface="Calibri"/>
                <a:ea typeface="Calibri"/>
                <a:cs typeface="Calibri"/>
                <a:sym typeface="Calibri"/>
              </a:rPr>
              <a:t> di economia circolare</a:t>
            </a: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La responsabilità sociale d'impresa </a:t>
            </a:r>
            <a:r>
              <a:rPr lang="en-US" sz="3000" dirty="0">
                <a:solidFill>
                  <a:schemeClr val="dk1"/>
                </a:solidFill>
                <a:latin typeface="Calibri"/>
                <a:ea typeface="Calibri"/>
                <a:cs typeface="Calibri"/>
                <a:sym typeface="Calibri"/>
              </a:rPr>
              <a:t>(CSR) emerge come elemento chiave per la sostenibilità delle imprese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La Convenzione UNESCO </a:t>
            </a:r>
            <a:r>
              <a:rPr lang="en-US" sz="3000" dirty="0">
                <a:solidFill>
                  <a:schemeClr val="dk1"/>
                </a:solidFill>
                <a:latin typeface="Calibri"/>
                <a:ea typeface="Calibri"/>
                <a:cs typeface="Calibri"/>
                <a:sym typeface="Calibri"/>
              </a:rPr>
              <a:t>collega la diversità culturale allo sviluppo sostenibile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Consolidamento del concetto</a:t>
            </a:r>
            <a:r>
              <a:rPr lang="en-US" sz="3000" b="1" dirty="0">
                <a:solidFill>
                  <a:schemeClr val="dk1"/>
                </a:solidFill>
                <a:latin typeface="Calibri"/>
                <a:ea typeface="Calibri"/>
                <a:cs typeface="Calibri"/>
                <a:sym typeface="Calibri"/>
              </a:rPr>
              <a:t> di impronta di carbonio</a:t>
            </a:r>
          </a:p>
        </p:txBody>
      </p:sp>
      <p:sp>
        <p:nvSpPr>
          <p:cNvPr id="3" name="Google Shape;155;g34519fc2d75_0_8">
            <a:extLst>
              <a:ext uri="{FF2B5EF4-FFF2-40B4-BE49-F238E27FC236}">
                <a16:creationId xmlns:a16="http://schemas.microsoft.com/office/drawing/2014/main" id="{179FE766-B605-E321-87C3-3BC403027BF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Anni 2000</a:t>
            </a:r>
          </a:p>
        </p:txBody>
      </p:sp>
    </p:spTree>
    <p:extLst>
      <p:ext uri="{BB962C8B-B14F-4D97-AF65-F5344CB8AC3E}">
        <p14:creationId xmlns:p14="http://schemas.microsoft.com/office/powerpoint/2010/main" val="1105990533"/>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5DA97C2-740B-D4FB-F02C-2849C31B988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BE3FFCA-1A2B-36F4-0054-FAD381AE554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B3264760-12F5-0096-A997-225D2FA267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1EC66C2-A231-F267-0189-816EAC121A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16</a:t>
            </a:fld>
            <a:endParaRPr/>
          </a:p>
        </p:txBody>
      </p:sp>
      <p:sp>
        <p:nvSpPr>
          <p:cNvPr id="2" name="Google Shape;154;g34519fc2d75_0_8">
            <a:extLst>
              <a:ext uri="{FF2B5EF4-FFF2-40B4-BE49-F238E27FC236}">
                <a16:creationId xmlns:a16="http://schemas.microsoft.com/office/drawing/2014/main" id="{C6C7EBC7-44DC-9D71-7A42-A8E65A267509}"/>
              </a:ext>
            </a:extLst>
          </p:cNvPr>
          <p:cNvSpPr txBox="1"/>
          <p:nvPr/>
        </p:nvSpPr>
        <p:spPr>
          <a:xfrm>
            <a:off x="1336525" y="2678131"/>
            <a:ext cx="15163800" cy="4862829"/>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ISO 26000: </a:t>
            </a:r>
            <a:r>
              <a:rPr lang="en-US" sz="3000" dirty="0">
                <a:solidFill>
                  <a:schemeClr val="dk1"/>
                </a:solidFill>
                <a:latin typeface="Calibri"/>
                <a:ea typeface="Calibri"/>
                <a:cs typeface="Calibri"/>
                <a:sym typeface="Calibri"/>
              </a:rPr>
              <a:t>Standard di responsabilità sociale – Standard internazionale che guida </a:t>
            </a:r>
            <a:r>
              <a:rPr lang="en-US" sz="3000" dirty="0" err="1">
                <a:solidFill>
                  <a:schemeClr val="dk1"/>
                </a:solidFill>
                <a:latin typeface="Calibri"/>
                <a:ea typeface="Calibri"/>
                <a:cs typeface="Calibri"/>
                <a:sym typeface="Calibri"/>
              </a:rPr>
              <a:t>le organizzazioni </a:t>
            </a:r>
            <a:r>
              <a:rPr lang="en-US" sz="3000" dirty="0">
                <a:solidFill>
                  <a:schemeClr val="dk1"/>
                </a:solidFill>
                <a:latin typeface="Calibri"/>
                <a:ea typeface="Calibri"/>
                <a:cs typeface="Calibri"/>
                <a:sym typeface="Calibri"/>
              </a:rPr>
              <a:t>nelle pratiche sostenibili.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rPr>
              <a:t>Conferenza delle Nazioni Unite sullo sviluppo sostenibile, Rio de Janeiro</a:t>
            </a:r>
            <a:r>
              <a:rPr lang="en-US" sz="3000" dirty="0">
                <a:solidFill>
                  <a:schemeClr val="dk1"/>
                </a:solidFill>
                <a:latin typeface="Calibri"/>
                <a:ea typeface="Calibri"/>
                <a:cs typeface="Calibri"/>
                <a:sym typeface="Calibri"/>
              </a:rPr>
              <a:t>,</a:t>
            </a:r>
            <a:r>
              <a:rPr lang="en-US" sz="3000" b="1" dirty="0">
                <a:solidFill>
                  <a:schemeClr val="dk1"/>
                </a:solidFill>
                <a:latin typeface="Calibri"/>
                <a:ea typeface="Calibri"/>
                <a:cs typeface="Calibri"/>
              </a:rPr>
              <a:t> 2012 </a:t>
            </a:r>
            <a:r>
              <a:rPr lang="en-US" sz="3000" dirty="0">
                <a:solidFill>
                  <a:schemeClr val="dk1"/>
                </a:solidFill>
                <a:latin typeface="Calibri"/>
                <a:ea typeface="Calibri"/>
                <a:cs typeface="Calibri"/>
                <a:sym typeface="Calibri"/>
              </a:rPr>
              <a:t>– Avvio del processo per gli Obiettivi di sviluppo sostenibile (SDG), basati sugli Obiettivi di sviluppo del millennio (MDG) per affrontare sfide di sostenibilità più ampie.</a:t>
            </a:r>
          </a:p>
        </p:txBody>
      </p:sp>
      <p:sp>
        <p:nvSpPr>
          <p:cNvPr id="3" name="Google Shape;155;g34519fc2d75_0_8">
            <a:extLst>
              <a:ext uri="{FF2B5EF4-FFF2-40B4-BE49-F238E27FC236}">
                <a16:creationId xmlns:a16="http://schemas.microsoft.com/office/drawing/2014/main" id="{379AE931-ACA2-F1E8-F65E-58BB035FA72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Anni</a:t>
            </a:r>
            <a:r>
              <a:rPr lang="en-US" sz="5000" b="1" dirty="0">
                <a:solidFill>
                  <a:schemeClr val="tx1"/>
                </a:solidFill>
                <a:latin typeface="Calibri"/>
                <a:ea typeface="Calibri"/>
                <a:cs typeface="Calibri"/>
                <a:sym typeface="Calibri"/>
              </a:rPr>
              <a:t> 2010</a:t>
            </a:r>
          </a:p>
        </p:txBody>
      </p:sp>
    </p:spTree>
    <p:extLst>
      <p:ext uri="{BB962C8B-B14F-4D97-AF65-F5344CB8AC3E}">
        <p14:creationId xmlns:p14="http://schemas.microsoft.com/office/powerpoint/2010/main" val="1535324712"/>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0F0D809-1F7B-E3C3-FEFA-25EB4C8BD94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60ED18B-44BC-3A94-9299-BC695DFF665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473C2A63-19B4-BCD2-DEFB-E39344CF4C9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829835D-A78E-4EDB-44B7-54C0F98874A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17</a:t>
            </a:fld>
            <a:endParaRPr/>
          </a:p>
        </p:txBody>
      </p:sp>
      <p:sp>
        <p:nvSpPr>
          <p:cNvPr id="2" name="Google Shape;154;g34519fc2d75_0_8">
            <a:extLst>
              <a:ext uri="{FF2B5EF4-FFF2-40B4-BE49-F238E27FC236}">
                <a16:creationId xmlns:a16="http://schemas.microsoft.com/office/drawing/2014/main" id="{67D92D9E-C5AD-2B76-3317-33A6B9C4625C}"/>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Accordo di Parigi (COP21) </a:t>
            </a:r>
            <a:r>
              <a:rPr lang="en-US" sz="3000" dirty="0">
                <a:solidFill>
                  <a:schemeClr val="dk1"/>
                </a:solidFill>
                <a:latin typeface="Calibri"/>
                <a:ea typeface="Calibri"/>
                <a:cs typeface="Calibri"/>
                <a:sym typeface="Calibri"/>
              </a:rPr>
              <a:t>– Obiettivo "emissioni nette pari a zero" entro il 2050. Limitare il riscaldamento globale a 1,5 °C</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Vertice sullo sviluppo sostenibile </a:t>
            </a:r>
            <a:r>
              <a:rPr lang="en-US" sz="3000" dirty="0">
                <a:solidFill>
                  <a:schemeClr val="dk1"/>
                </a:solidFill>
                <a:latin typeface="Calibri"/>
                <a:ea typeface="Calibri"/>
                <a:cs typeface="Calibri"/>
                <a:sym typeface="Calibri"/>
              </a:rPr>
              <a:t>– lancio dell'Agenda 2030 con 17 obiettivi di sviluppo sostenibile (SDG) e 169 traguardi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Patto verde europeo </a:t>
            </a:r>
            <a:r>
              <a:rPr lang="en-US" sz="3000" dirty="0">
                <a:solidFill>
                  <a:schemeClr val="dk1"/>
                </a:solidFill>
                <a:latin typeface="Calibri"/>
                <a:ea typeface="Calibri"/>
                <a:cs typeface="Calibri"/>
                <a:sym typeface="Calibri"/>
              </a:rPr>
              <a:t>– Strategia dell'UE per la neutralità climatica entro il 2050</a:t>
            </a:r>
          </a:p>
        </p:txBody>
      </p:sp>
      <p:sp>
        <p:nvSpPr>
          <p:cNvPr id="3" name="Google Shape;155;g34519fc2d75_0_8">
            <a:extLst>
              <a:ext uri="{FF2B5EF4-FFF2-40B4-BE49-F238E27FC236}">
                <a16:creationId xmlns:a16="http://schemas.microsoft.com/office/drawing/2014/main" id="{309302E4-43A5-539D-3F01-4B3041339F09}"/>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Anni</a:t>
            </a:r>
            <a:r>
              <a:rPr lang="en-US" sz="5000" b="1" dirty="0">
                <a:solidFill>
                  <a:schemeClr val="tx1"/>
                </a:solidFill>
                <a:latin typeface="Calibri"/>
                <a:ea typeface="Calibri"/>
                <a:cs typeface="Calibri"/>
                <a:sym typeface="Calibri"/>
              </a:rPr>
              <a:t> 2015</a:t>
            </a:r>
          </a:p>
        </p:txBody>
      </p:sp>
    </p:spTree>
    <p:extLst>
      <p:ext uri="{BB962C8B-B14F-4D97-AF65-F5344CB8AC3E}">
        <p14:creationId xmlns:p14="http://schemas.microsoft.com/office/powerpoint/2010/main" val="2953908825"/>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F036DEE-4B68-CBE5-8949-AE91FF32738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1950A86-1BA6-2AA1-E465-B4673CF8B14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85BF2B85-F5BE-BD7A-04B9-13D098FACD1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6D2ADD-6C6F-A793-49F1-A6CBC6E7821F}"/>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18</a:t>
            </a:fld>
            <a:endParaRPr/>
          </a:p>
        </p:txBody>
      </p:sp>
      <p:sp>
        <p:nvSpPr>
          <p:cNvPr id="2" name="Google Shape;154;g34519fc2d75_0_8">
            <a:extLst>
              <a:ext uri="{FF2B5EF4-FFF2-40B4-BE49-F238E27FC236}">
                <a16:creationId xmlns:a16="http://schemas.microsoft.com/office/drawing/2014/main" id="{8F7BE066-9B18-74AD-971C-DB4F4BF9BE75}"/>
              </a:ext>
            </a:extLst>
          </p:cNvPr>
          <p:cNvSpPr txBox="1"/>
          <p:nvPr/>
        </p:nvSpPr>
        <p:spPr>
          <a:xfrm>
            <a:off x="1336525" y="2678131"/>
            <a:ext cx="15163800" cy="555532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Theatre Green Book </a:t>
            </a:r>
            <a:r>
              <a:rPr lang="en-US" sz="3000" dirty="0">
                <a:solidFill>
                  <a:schemeClr val="dk1"/>
                </a:solidFill>
                <a:latin typeface="Calibri"/>
                <a:ea typeface="Calibri"/>
                <a:cs typeface="Calibri"/>
                <a:sym typeface="Calibri"/>
              </a:rPr>
              <a:t>– linee guida sulla neutralità carbonica per l'industria dell'intrattenimento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Ultimate Cookbook for Cultural Managers </a:t>
            </a:r>
            <a:r>
              <a:rPr lang="en-US" sz="3000" dirty="0">
                <a:solidFill>
                  <a:schemeClr val="dk1"/>
                </a:solidFill>
                <a:latin typeface="Calibri"/>
                <a:ea typeface="Calibri"/>
                <a:cs typeface="Calibri"/>
                <a:sym typeface="Calibri"/>
              </a:rPr>
              <a:t>– strategie pratiche di sostenibilità per le arti dello spettacolo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CSRD </a:t>
            </a:r>
            <a:r>
              <a:rPr lang="en-US" sz="3000" b="1" dirty="0">
                <a:solidFill>
                  <a:schemeClr val="dk1"/>
                </a:solidFill>
                <a:latin typeface="Calibri"/>
                <a:ea typeface="Calibri"/>
                <a:cs typeface="Calibri"/>
                <a:sym typeface="Calibri"/>
              </a:rPr>
              <a:t>(Corporate Sustainability Reporting Directive) </a:t>
            </a:r>
            <a:r>
              <a:rPr lang="en-US" sz="3000" dirty="0">
                <a:solidFill>
                  <a:schemeClr val="dk1"/>
                </a:solidFill>
                <a:latin typeface="Calibri"/>
                <a:ea typeface="Calibri"/>
                <a:cs typeface="Calibri"/>
                <a:sym typeface="Calibri"/>
              </a:rPr>
              <a:t>– norme UE in materia di rendicontazione per le grandi aziende e i settori creativi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ISO 20121 </a:t>
            </a:r>
            <a:r>
              <a:rPr lang="en-US" sz="3000" dirty="0">
                <a:solidFill>
                  <a:schemeClr val="dk1"/>
                </a:solidFill>
                <a:latin typeface="Calibri"/>
                <a:ea typeface="Calibri"/>
                <a:cs typeface="Calibri"/>
                <a:sym typeface="Calibri"/>
              </a:rPr>
              <a:t>aggiornata – standard di sostenibilità degli eventi per teatri, festival, tour e </a:t>
            </a:r>
            <a:r>
              <a:rPr lang="en-US" sz="3000" dirty="0" err="1">
                <a:solidFill>
                  <a:schemeClr val="dk1"/>
                </a:solidFill>
                <a:latin typeface="Calibri"/>
                <a:ea typeface="Calibri"/>
                <a:cs typeface="Calibri"/>
                <a:sym typeface="Calibri"/>
              </a:rPr>
              <a:t>organizzazioni</a:t>
            </a:r>
            <a:r>
              <a:rPr lang="en-US" sz="3000" dirty="0">
                <a:solidFill>
                  <a:schemeClr val="dk1"/>
                </a:solidFill>
                <a:latin typeface="Calibri"/>
                <a:ea typeface="Calibri"/>
                <a:cs typeface="Calibri"/>
                <a:sym typeface="Calibri"/>
              </a:rPr>
              <a:t> di eventi dal vivo</a:t>
            </a: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B298E9-04CA-2114-5210-C326363CB2B2}"/>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Anni</a:t>
            </a:r>
            <a:r>
              <a:rPr lang="en-US" sz="5000" b="1" dirty="0">
                <a:solidFill>
                  <a:schemeClr val="tx1"/>
                </a:solidFill>
                <a:latin typeface="Calibri"/>
                <a:ea typeface="Calibri"/>
                <a:cs typeface="Calibri"/>
                <a:sym typeface="Calibri"/>
              </a:rPr>
              <a:t> 2020</a:t>
            </a:r>
          </a:p>
        </p:txBody>
      </p:sp>
    </p:spTree>
    <p:extLst>
      <p:ext uri="{BB962C8B-B14F-4D97-AF65-F5344CB8AC3E}">
        <p14:creationId xmlns:p14="http://schemas.microsoft.com/office/powerpoint/2010/main" val="2739480213"/>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D647566-F152-D31E-80C9-DFBE8FC78EF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C75BE55-C1CC-2CE2-28A6-D47A4905C27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5471A1A-4665-BCB6-3942-53D859EB9E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19</a:t>
            </a:fld>
            <a:endParaRPr/>
          </a:p>
        </p:txBody>
      </p:sp>
      <p:sp>
        <p:nvSpPr>
          <p:cNvPr id="2" name="Google Shape;154;g34519fc2d75_0_8">
            <a:extLst>
              <a:ext uri="{FF2B5EF4-FFF2-40B4-BE49-F238E27FC236}">
                <a16:creationId xmlns:a16="http://schemas.microsoft.com/office/drawing/2014/main" id="{C95D596E-FB57-6E74-2DBF-6EE3FBF76E3B}"/>
              </a:ext>
            </a:extLst>
          </p:cNvPr>
          <p:cNvSpPr txBox="1"/>
          <p:nvPr/>
        </p:nvSpPr>
        <p:spPr>
          <a:xfrm>
            <a:off x="1336525" y="2678131"/>
            <a:ext cx="15163800" cy="770976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Le arti performative possono </a:t>
            </a:r>
            <a:r>
              <a:rPr lang="en-US" sz="3000" b="1" i="1" dirty="0">
                <a:solidFill>
                  <a:srgbClr val="FF0000"/>
                </a:solidFill>
                <a:latin typeface="Calibri"/>
                <a:ea typeface="Calibri"/>
                <a:cs typeface="Calibri"/>
                <a:sym typeface="Calibri"/>
              </a:rPr>
              <a:t>promuovere un cambiamento sostenibile </a:t>
            </a:r>
            <a:r>
              <a:rPr lang="en-US" sz="3000" dirty="0">
                <a:solidFill>
                  <a:schemeClr val="dk1"/>
                </a:solidFill>
                <a:latin typeface="Calibri"/>
                <a:ea typeface="Calibri"/>
                <a:cs typeface="Calibri"/>
                <a:sym typeface="Calibri"/>
              </a:rPr>
              <a:t>attraverso: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Scenografie riciclate e costumi di seconda mano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Modelli di tournée a basso impatto ambientale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Processi creativi collaborativi e adattivi come modello naturale di sostenibilità</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Uno scopo condiviso aumenta la motivazione del team, il legame con l'ambiente e l'impatto sulla comunità</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Le arti non solo rappresentano il cambiamento, </a:t>
            </a:r>
            <a:r>
              <a:rPr lang="en-US" sz="3000" b="1" i="1" dirty="0">
                <a:solidFill>
                  <a:srgbClr val="FF0000"/>
                </a:solidFill>
                <a:latin typeface="Calibri"/>
                <a:ea typeface="Calibri"/>
                <a:cs typeface="Calibri"/>
                <a:sym typeface="Calibri"/>
              </a:rPr>
              <a:t>ma lo attivano</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6A4B30-3656-FD37-C78D-5A5931D509A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Sostenibilità nelle arti dello spettacolo</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09E3A9F8-4562-59D9-CBF5-87AC76EF0F58}"/>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7043564"/>
      </p:ext>
    </p:extLst>
  </p:cSld>
  <p:clrMapOvr>
    <a:masterClrMapping/>
  </p:clrMapOvr>
</p:sld>
</file>

<file path=ppt/slides/slide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pic>
        <p:nvPicPr>
          <p:cNvPr id="2" name="Picture 2" descr="Free Recycled Eco System photo and picture">
            <a:extLst>
              <a:ext uri="{FF2B5EF4-FFF2-40B4-BE49-F238E27FC236}">
                <a16:creationId xmlns:a16="http://schemas.microsoft.com/office/drawing/2014/main" id="{2E4AAF7B-0AE9-2617-FD1D-F4E12FBC88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44" r="10533"/>
          <a:stretch>
            <a:fillRect/>
          </a:stretch>
        </p:blipFill>
        <p:spPr bwMode="auto">
          <a:xfrm>
            <a:off x="0" y="0"/>
            <a:ext cx="12736287" cy="10357455"/>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Lezione 1: </a:t>
            </a:r>
            <a:endParaRP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US" sz="5000" b="1" dirty="0">
                <a:solidFill>
                  <a:schemeClr val="dk1"/>
                </a:solidFill>
                <a:latin typeface="Calibri"/>
                <a:ea typeface="Calibri"/>
                <a:cs typeface="Calibri"/>
                <a:sym typeface="Calibri"/>
              </a:rPr>
              <a:t>Sostenibilità: principi, evoluzione e rilevanza culturale </a:t>
            </a:r>
            <a:endParaRPr lang="en-US" dirty="0"/>
          </a:p>
        </p:txBody>
      </p:sp>
      <p:sp>
        <p:nvSpPr>
          <p:cNvPr id="135" name="Google Shape;135;p7"/>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dirty="0"/>
          </a:p>
        </p:txBody>
      </p:sp>
    </p:spTree>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1656B3D5-860D-579A-3509-241D27D0E4C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C40E8D3-85F8-52F7-5F6B-1739DCB5736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B258A36-FC93-2E86-1D7B-27A0BAE987D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A0CA82E-403A-A38F-A657-85BDF9512D4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20</a:t>
            </a:fld>
            <a:endParaRPr/>
          </a:p>
        </p:txBody>
      </p:sp>
      <p:sp>
        <p:nvSpPr>
          <p:cNvPr id="2" name="Google Shape;154;g34519fc2d75_0_8">
            <a:extLst>
              <a:ext uri="{FF2B5EF4-FFF2-40B4-BE49-F238E27FC236}">
                <a16:creationId xmlns:a16="http://schemas.microsoft.com/office/drawing/2014/main" id="{66FEA6CE-8452-3B8C-288E-2A0DE809A9E0}"/>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Equilibrio tra sostenibilità e redditività economica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Trasformare i valori in risultati misurabili (indicatori)</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Collegare la sostenibilità all'inclusione e alla giustizia sociale</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Integrare la sostenibilità nelle produzioni e negli edifici </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Innovare senza perdere l'identità artistica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Sostenere le giovani generazioni nella transizione</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Promuovere una </a:t>
            </a:r>
            <a:r>
              <a:rPr lang="en-US" sz="3000" dirty="0">
                <a:solidFill>
                  <a:schemeClr val="dk1"/>
                </a:solidFill>
                <a:latin typeface="Calibri"/>
                <a:ea typeface="Calibri"/>
                <a:cs typeface="Calibri"/>
                <a:sym typeface="Calibri"/>
              </a:rPr>
              <a:t>cultura </a:t>
            </a:r>
            <a:r>
              <a:rPr lang="en-US" sz="3000" dirty="0" err="1">
                <a:solidFill>
                  <a:schemeClr val="dk1"/>
                </a:solidFill>
                <a:latin typeface="Calibri"/>
                <a:ea typeface="Calibri"/>
                <a:cs typeface="Calibri"/>
                <a:sym typeface="Calibri"/>
              </a:rPr>
              <a:t>organizzativa</a:t>
            </a:r>
            <a:r>
              <a:rPr lang="en-US" sz="3000" dirty="0">
                <a:solidFill>
                  <a:schemeClr val="dk1"/>
                </a:solidFill>
                <a:latin typeface="Calibri"/>
                <a:ea typeface="Calibri"/>
                <a:cs typeface="Calibri"/>
                <a:sym typeface="Calibri"/>
              </a:rPr>
              <a:t> sostenibile</a:t>
            </a:r>
          </a:p>
        </p:txBody>
      </p:sp>
      <p:sp>
        <p:nvSpPr>
          <p:cNvPr id="3" name="Google Shape;155;g34519fc2d75_0_8">
            <a:extLst>
              <a:ext uri="{FF2B5EF4-FFF2-40B4-BE49-F238E27FC236}">
                <a16:creationId xmlns:a16="http://schemas.microsoft.com/office/drawing/2014/main" id="{67577A6E-081B-9D0D-29F4-3B70F6ED40E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Sfide chiave</a:t>
            </a:r>
            <a:endParaRPr lang="en-US" sz="5000" i="1" dirty="0">
              <a:solidFill>
                <a:srgbClr val="00B050"/>
              </a:solidFill>
              <a:latin typeface="Calibri"/>
              <a:ea typeface="Calibri"/>
              <a:cs typeface="Calibri"/>
              <a:sym typeface="Calibri"/>
            </a:endParaRPr>
          </a:p>
        </p:txBody>
      </p:sp>
    </p:spTree>
    <p:extLst>
      <p:ext uri="{BB962C8B-B14F-4D97-AF65-F5344CB8AC3E}">
        <p14:creationId xmlns:p14="http://schemas.microsoft.com/office/powerpoint/2010/main" val="3395001508"/>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92E92B1-FE1C-493B-4125-CA5771FB00E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103C316-2A19-8043-E292-BAE91B35607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754C94E-6017-4405-8CCE-0AE2C339B9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21</a:t>
            </a:fld>
            <a:endParaRPr/>
          </a:p>
        </p:txBody>
      </p:sp>
      <p:sp>
        <p:nvSpPr>
          <p:cNvPr id="2" name="Google Shape;154;g34519fc2d75_0_8">
            <a:extLst>
              <a:ext uri="{FF2B5EF4-FFF2-40B4-BE49-F238E27FC236}">
                <a16:creationId xmlns:a16="http://schemas.microsoft.com/office/drawing/2014/main" id="{04B6633C-3A85-76F9-B45B-A65D6A4E95A4}"/>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Scenografie usa e getta e di breve durata</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Mancanza di una pianificazione sostenibile sin dall'inizio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Resistenza al cambiamento all'interno dei team artistici o tecnici</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Conoscenza limitata di come misurare l'impatto ambientale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Teatri vecchi che non sono efficienti dal punto di vista energetico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Operazioni complesse e risorse limitate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Pochi incentivi ad adottare pratiche sostenibili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654F37A-9EBD-140A-4214-59AF0FC7E74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Barriere settoriali</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E7C7CDBF-6142-B7F3-F1A2-13150AD61619}"/>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0214451"/>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7313181-1597-57E6-8CC3-5F0A709ADA1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95254B6-ED8C-5751-2119-A3C25FDD7C3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114653A-FF69-2604-E9E6-4D20BA595A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FAAA3A6-6BF1-36D4-E896-393C3C01318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22</a:t>
            </a:fld>
            <a:endParaRPr/>
          </a:p>
        </p:txBody>
      </p:sp>
      <p:sp>
        <p:nvSpPr>
          <p:cNvPr id="2" name="Google Shape;154;g34519fc2d75_0_8">
            <a:extLst>
              <a:ext uri="{FF2B5EF4-FFF2-40B4-BE49-F238E27FC236}">
                <a16:creationId xmlns:a16="http://schemas.microsoft.com/office/drawing/2014/main" id="{DDA8FD42-0F81-1412-1FF7-FF6D00FF74E3}"/>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Bandi di finanziamento con criteri ambientali (ad esempio Arts Council England)</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Scenografie riutilizzabili (ad esempio Théâtre </a:t>
            </a:r>
            <a:r>
              <a:rPr lang="en-US" sz="3000" dirty="0">
                <a:solidFill>
                  <a:schemeClr val="dk1"/>
                </a:solidFill>
                <a:latin typeface="Calibri"/>
                <a:ea typeface="Calibri"/>
                <a:cs typeface="Calibri"/>
                <a:sym typeface="Calibri"/>
              </a:rPr>
              <a:t>Vidy-Lausanne)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Formazione sulla sostenibilità per il personale (ad esempio </a:t>
            </a:r>
            <a:r>
              <a:rPr lang="en-US" sz="3000" dirty="0" err="1">
                <a:solidFill>
                  <a:schemeClr val="dk1"/>
                </a:solidFill>
                <a:latin typeface="Calibri"/>
                <a:ea typeface="Calibri"/>
                <a:cs typeface="Calibri"/>
                <a:sym typeface="Calibri"/>
              </a:rPr>
              <a:t>NTGent</a:t>
            </a:r>
            <a:r>
              <a:rPr lang="en-US" sz="3000" dirty="0">
                <a:solidFill>
                  <a:schemeClr val="dk1"/>
                </a:solidFill>
                <a:latin typeface="Calibri"/>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Applicazione di strumenti e linee guida internazionali</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err="1">
                <a:solidFill>
                  <a:schemeClr val="dk1"/>
                </a:solidFill>
                <a:latin typeface="Calibri"/>
                <a:ea typeface="Calibri"/>
                <a:cs typeface="Calibri"/>
                <a:sym typeface="Calibri"/>
              </a:rPr>
              <a:t>Ottimizzazione </a:t>
            </a:r>
            <a:r>
              <a:rPr lang="en-US" sz="3000" dirty="0">
                <a:solidFill>
                  <a:schemeClr val="dk1"/>
                </a:solidFill>
                <a:latin typeface="Calibri"/>
                <a:ea typeface="Calibri"/>
                <a:cs typeface="Calibri"/>
                <a:sym typeface="Calibri"/>
              </a:rPr>
              <a:t>delle risorse per un palcoscenico sostenibile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Fornitori locali e sostenibili per ridurre le emissioni dei trasporti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Strumenti digitali per la misurazione (ad esempio, calcolatori di carbonio Julie's Bicycle)</a:t>
            </a:r>
          </a:p>
        </p:txBody>
      </p:sp>
      <p:sp>
        <p:nvSpPr>
          <p:cNvPr id="3" name="Google Shape;155;g34519fc2d75_0_8">
            <a:extLst>
              <a:ext uri="{FF2B5EF4-FFF2-40B4-BE49-F238E27FC236}">
                <a16:creationId xmlns:a16="http://schemas.microsoft.com/office/drawing/2014/main" id="{1E13847D-D565-5238-B048-5FE35B5CC36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accent5"/>
                </a:solidFill>
                <a:latin typeface="Calibri"/>
                <a:ea typeface="Calibri"/>
                <a:cs typeface="Calibri"/>
                <a:sym typeface="Calibri"/>
              </a:rPr>
              <a:t>Soluzioni pratiche</a:t>
            </a:r>
            <a:endParaRPr lang="en-US" sz="5000" i="1" dirty="0">
              <a:solidFill>
                <a:schemeClr val="accent5"/>
              </a:solidFill>
              <a:latin typeface="Calibri"/>
              <a:ea typeface="Calibri"/>
              <a:cs typeface="Calibri"/>
              <a:sym typeface="Calibri"/>
            </a:endParaRPr>
          </a:p>
        </p:txBody>
      </p:sp>
    </p:spTree>
    <p:extLst>
      <p:ext uri="{BB962C8B-B14F-4D97-AF65-F5344CB8AC3E}">
        <p14:creationId xmlns:p14="http://schemas.microsoft.com/office/powerpoint/2010/main" val="1706767400"/>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6AEF7F1-5CEB-6E62-116B-A026A825806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388AE51-5C2A-78A8-DB95-C836B7AC513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90487548-5954-05EB-5FFF-C2EF160854A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118B360-0899-99DA-C0D4-00476A05504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23</a:t>
            </a:fld>
            <a:endParaRPr/>
          </a:p>
        </p:txBody>
      </p:sp>
      <p:sp>
        <p:nvSpPr>
          <p:cNvPr id="2" name="Google Shape;154;g34519fc2d75_0_8">
            <a:extLst>
              <a:ext uri="{FF2B5EF4-FFF2-40B4-BE49-F238E27FC236}">
                <a16:creationId xmlns:a16="http://schemas.microsoft.com/office/drawing/2014/main" id="{9276DBD1-683E-91FE-F900-59CC79BFFF37}"/>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Pratiche ecologiche: </a:t>
            </a:r>
            <a:r>
              <a:rPr lang="en-US" sz="3000" dirty="0">
                <a:solidFill>
                  <a:schemeClr val="dk1"/>
                </a:solidFill>
                <a:latin typeface="Calibri"/>
                <a:ea typeface="Calibri"/>
                <a:cs typeface="Calibri"/>
                <a:sym typeface="Calibri"/>
              </a:rPr>
              <a:t>materiali riciclabili, efficienza energetica, gestione dei rifiuti</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err="1">
                <a:solidFill>
                  <a:schemeClr val="dk1"/>
                </a:solidFill>
                <a:latin typeface="Calibri"/>
                <a:ea typeface="Calibri"/>
                <a:cs typeface="Calibri"/>
                <a:sym typeface="Calibri"/>
              </a:rPr>
              <a:t>Digitalizzazione </a:t>
            </a:r>
            <a:r>
              <a:rPr lang="en-US" sz="3000" dirty="0">
                <a:solidFill>
                  <a:schemeClr val="dk1"/>
                </a:solidFill>
                <a:latin typeface="Calibri"/>
                <a:ea typeface="Calibri"/>
                <a:cs typeface="Calibri"/>
                <a:sym typeface="Calibri"/>
              </a:rPr>
              <a:t>- </a:t>
            </a:r>
            <a:r>
              <a:rPr lang="en-GB" sz="3000" dirty="0">
                <a:solidFill>
                  <a:schemeClr val="dk1"/>
                </a:solidFill>
                <a:latin typeface="Calibri"/>
                <a:ea typeface="Calibri"/>
                <a:cs typeface="Calibri"/>
                <a:sym typeface="Calibri"/>
              </a:rPr>
              <a:t>tecnologie digitali nella </a:t>
            </a:r>
            <a:r>
              <a:rPr lang="en-US" sz="3000" dirty="0">
                <a:solidFill>
                  <a:schemeClr val="dk1"/>
                </a:solidFill>
                <a:latin typeface="Calibri"/>
                <a:ea typeface="Calibri"/>
                <a:cs typeface="Calibri"/>
                <a:sym typeface="Calibri"/>
              </a:rPr>
              <a:t>produzione, nella comunicazione e negli strumenti di collaborazione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Coinvolgimento della comunità - </a:t>
            </a:r>
            <a:r>
              <a:rPr lang="en-US" sz="3000" dirty="0">
                <a:solidFill>
                  <a:schemeClr val="dk1"/>
                </a:solidFill>
                <a:latin typeface="Calibri"/>
                <a:ea typeface="Calibri"/>
                <a:cs typeface="Calibri"/>
                <a:sym typeface="Calibri"/>
              </a:rPr>
              <a:t>partnership che promuovono l'inclusione e sostengono le iniziative locali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Formazione e istruzione - </a:t>
            </a:r>
            <a:r>
              <a:rPr lang="en-US" sz="3000" dirty="0" err="1">
                <a:solidFill>
                  <a:schemeClr val="dk1"/>
                </a:solidFill>
                <a:latin typeface="Calibri"/>
                <a:ea typeface="Calibri"/>
                <a:cs typeface="Calibri"/>
                <a:sym typeface="Calibri"/>
              </a:rPr>
              <a:t>programmi </a:t>
            </a:r>
            <a:r>
              <a:rPr lang="en-US" sz="3000" dirty="0" err="1">
                <a:solidFill>
                  <a:schemeClr val="dk1"/>
                </a:solidFill>
                <a:latin typeface="Calibri"/>
                <a:ea typeface="Calibri"/>
                <a:cs typeface="Calibri"/>
                <a:sym typeface="Calibri"/>
              </a:rPr>
              <a:t>specializzati </a:t>
            </a:r>
            <a:r>
              <a:rPr lang="en-US" sz="3000" dirty="0">
                <a:solidFill>
                  <a:schemeClr val="dk1"/>
                </a:solidFill>
                <a:latin typeface="Calibri"/>
                <a:ea typeface="Calibri"/>
                <a:cs typeface="Calibri"/>
                <a:sym typeface="Calibri"/>
              </a:rPr>
              <a:t>per l'acquisizione di conoscenze e competenze </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Risultato: </a:t>
            </a:r>
            <a:r>
              <a:rPr lang="en-US" sz="3000" dirty="0">
                <a:solidFill>
                  <a:schemeClr val="dk1"/>
                </a:solidFill>
                <a:latin typeface="Calibri"/>
                <a:ea typeface="Calibri"/>
                <a:cs typeface="Calibri"/>
                <a:sym typeface="Calibri"/>
              </a:rPr>
              <a:t>maggiore responsabilità ambientale, creatività e resilienza economica</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59ED1C8E-710B-45D4-1F6A-702EEE514B06}"/>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Opportunità per il settore</a:t>
            </a:r>
            <a:endParaRPr lang="en-US" sz="5000" i="1"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4637144"/>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8C010F3E-F832-6F97-5E88-0321750FE74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6BEC2C9-4DBE-8C59-2EA7-294A403555B6}"/>
              </a:ext>
            </a:extLst>
          </p:cNvPr>
          <p:cNvPicPr>
            <a:picLocks noChangeAspect="1"/>
          </p:cNvPicPr>
          <p:nvPr/>
        </p:nvPicPr>
        <p:blipFill>
          <a:blip r:embed="rId3"/>
          <a:srcRect r="16915"/>
          <a:stretch>
            <a:fillRect/>
          </a:stretch>
        </p:blipFill>
        <p:spPr>
          <a:xfrm>
            <a:off x="-28575" y="0"/>
            <a:ext cx="12464415" cy="10287000"/>
          </a:xfrm>
          <a:prstGeom prst="rect">
            <a:avLst/>
          </a:prstGeom>
        </p:spPr>
      </p:pic>
      <p:sp>
        <p:nvSpPr>
          <p:cNvPr id="134" name="Google Shape;134;p7">
            <a:extLst>
              <a:ext uri="{FF2B5EF4-FFF2-40B4-BE49-F238E27FC236}">
                <a16:creationId xmlns:a16="http://schemas.microsoft.com/office/drawing/2014/main" id="{21897851-1253-A0B6-1EBF-30C140897F8A}"/>
              </a:ext>
            </a:extLst>
          </p:cNvPr>
          <p:cNvSpPr txBox="1"/>
          <p:nvPr/>
        </p:nvSpPr>
        <p:spPr>
          <a:xfrm>
            <a:off x="12435840" y="2299970"/>
            <a:ext cx="6057900" cy="568706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Lezione</a:t>
            </a:r>
            <a:r>
              <a:rPr lang="el-GR" sz="5000" b="1" dirty="0">
                <a:solidFill>
                  <a:schemeClr val="tx1"/>
                </a:solidFill>
                <a:latin typeface="Calibri"/>
                <a:ea typeface="Calibri"/>
                <a:cs typeface="Calibri"/>
                <a:sym typeface="Calibri"/>
              </a:rPr>
              <a:t> 2</a:t>
            </a:r>
            <a:r>
              <a:rPr lang="en-GB" sz="5000" b="1" dirty="0">
                <a:solidFill>
                  <a:schemeClr val="tx1"/>
                </a:solidFill>
                <a:latin typeface="Calibri"/>
                <a:ea typeface="Calibri"/>
                <a:cs typeface="Calibri"/>
                <a:sym typeface="Calibri"/>
              </a:rPr>
              <a:t>: </a:t>
            </a:r>
            <a:r>
              <a:rPr lang="en-US" sz="5000" b="1" dirty="0">
                <a:solidFill>
                  <a:schemeClr val="dk1"/>
                </a:solidFill>
                <a:latin typeface="Calibri"/>
                <a:ea typeface="Calibri"/>
                <a:cs typeface="Calibri"/>
                <a:sym typeface="Calibri"/>
              </a:rPr>
              <a:t>Quadri di riferimento, modelli e standard internazionali per la sostenibilità</a:t>
            </a:r>
            <a:endParaRPr lang="en-US" dirty="0"/>
          </a:p>
        </p:txBody>
      </p:sp>
      <p:sp>
        <p:nvSpPr>
          <p:cNvPr id="135" name="Google Shape;135;p7">
            <a:extLst>
              <a:ext uri="{FF2B5EF4-FFF2-40B4-BE49-F238E27FC236}">
                <a16:creationId xmlns:a16="http://schemas.microsoft.com/office/drawing/2014/main" id="{F3139C83-DE57-357A-D8A4-7F021B1A7A6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24</a:t>
            </a:fld>
            <a:endParaRPr/>
          </a:p>
        </p:txBody>
      </p:sp>
    </p:spTree>
    <p:extLst>
      <p:ext uri="{BB962C8B-B14F-4D97-AF65-F5344CB8AC3E}">
        <p14:creationId xmlns:p14="http://schemas.microsoft.com/office/powerpoint/2010/main" val="3668149449"/>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472F45-25B7-0101-49B5-DDCDCF16D2B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E89E74-2D7E-0352-C405-33CE40DAF33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1664C15-78FE-B40D-8753-9D8EA3FDA14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25</a:t>
            </a:fld>
            <a:endParaRPr/>
          </a:p>
        </p:txBody>
      </p:sp>
      <p:sp>
        <p:nvSpPr>
          <p:cNvPr id="2" name="Google Shape;154;g34519fc2d75_0_8">
            <a:extLst>
              <a:ext uri="{FF2B5EF4-FFF2-40B4-BE49-F238E27FC236}">
                <a16:creationId xmlns:a16="http://schemas.microsoft.com/office/drawing/2014/main" id="{B2473D67-2E23-E6A6-5DEB-2C1F7E78CEAB}"/>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Impegni assunti dai governi e dagli organismi internazionali che guidano le azioni globali per la sostenibilità</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Di solito si tratta di </a:t>
            </a:r>
            <a:r>
              <a:rPr lang="en-US" sz="3000" b="1" i="1" dirty="0">
                <a:solidFill>
                  <a:schemeClr val="dk1"/>
                </a:solidFill>
                <a:latin typeface="Calibri"/>
                <a:ea typeface="Calibri"/>
                <a:cs typeface="Calibri"/>
                <a:sym typeface="Calibri"/>
              </a:rPr>
              <a:t>quadri strategici generali </a:t>
            </a:r>
            <a:r>
              <a:rPr lang="en-US" sz="3000" dirty="0">
                <a:solidFill>
                  <a:schemeClr val="dk1"/>
                </a:solidFill>
                <a:latin typeface="Calibri"/>
                <a:ea typeface="Calibri"/>
                <a:cs typeface="Calibri"/>
                <a:sym typeface="Calibri"/>
              </a:rPr>
              <a:t>piuttosto che di leggi vincolanti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Influenza sulla creazione di norme e accordi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Esempi: riduzione delle emissioni, obiettivi di sviluppo sostenibile</a:t>
            </a:r>
          </a:p>
        </p:txBody>
      </p:sp>
      <p:sp>
        <p:nvSpPr>
          <p:cNvPr id="3" name="Google Shape;155;g34519fc2d75_0_8">
            <a:extLst>
              <a:ext uri="{FF2B5EF4-FFF2-40B4-BE49-F238E27FC236}">
                <a16:creationId xmlns:a16="http://schemas.microsoft.com/office/drawing/2014/main" id="{B0B2C048-5572-E421-9B7E-6F72635086A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Cosa sono le politiche globali?</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D79F1D12-313F-3EAC-B536-E0CFA5BA86D3}"/>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5272279"/>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540432C-01A0-6AB6-8086-44936685FD9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B1ECB57-9CD9-412C-439B-BB1D360E740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48F1829-A70C-28B9-EF01-E1FAC24758D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26</a:t>
            </a:fld>
            <a:endParaRPr/>
          </a:p>
        </p:txBody>
      </p:sp>
      <p:sp>
        <p:nvSpPr>
          <p:cNvPr id="2" name="Google Shape;154;g34519fc2d75_0_8">
            <a:extLst>
              <a:ext uri="{FF2B5EF4-FFF2-40B4-BE49-F238E27FC236}">
                <a16:creationId xmlns:a16="http://schemas.microsoft.com/office/drawing/2014/main" id="{318FCEDB-25C5-B79C-C5E0-59BB5846A1E7}"/>
              </a:ext>
            </a:extLst>
          </p:cNvPr>
          <p:cNvSpPr txBox="1"/>
          <p:nvPr/>
        </p:nvSpPr>
        <p:spPr>
          <a:xfrm>
            <a:off x="1368927" y="2708445"/>
            <a:ext cx="15163800" cy="6863377"/>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n-US" sz="3000" dirty="0">
                <a:solidFill>
                  <a:schemeClr val="dk1"/>
                </a:solidFill>
                <a:latin typeface="Calibri"/>
                <a:ea typeface="Calibri"/>
                <a:cs typeface="Calibri"/>
                <a:sym typeface="Calibri"/>
              </a:rPr>
              <a:t>Patto globale per </a:t>
            </a:r>
            <a:r>
              <a:rPr lang="en-US" sz="3000" b="1" i="1" dirty="0">
                <a:solidFill>
                  <a:schemeClr val="dk1"/>
                </a:solidFill>
                <a:latin typeface="Calibri"/>
                <a:ea typeface="Calibri"/>
                <a:cs typeface="Calibri"/>
                <a:sym typeface="Calibri"/>
              </a:rPr>
              <a:t>limitare il riscaldamento globale </a:t>
            </a:r>
            <a:r>
              <a:rPr lang="en-US" sz="3000" dirty="0">
                <a:solidFill>
                  <a:schemeClr val="dk1"/>
                </a:solidFill>
                <a:latin typeface="Calibri"/>
                <a:ea typeface="Calibri"/>
                <a:cs typeface="Calibri"/>
                <a:sym typeface="Calibri"/>
              </a:rPr>
              <a:t>a 1,5 °C</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Ridurre le emissioni di gas serra</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Applicazione alle arti dello spettacolo: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Adozione di misure volte a ridurre l'impronta di carbonio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Migliorare la gestione dei rifiuti</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Ridurre l'impatto della mobilità</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Incorporare materiali riciclabili</a:t>
            </a:r>
          </a:p>
        </p:txBody>
      </p:sp>
      <p:sp>
        <p:nvSpPr>
          <p:cNvPr id="3" name="Google Shape;155;g34519fc2d75_0_8">
            <a:extLst>
              <a:ext uri="{FF2B5EF4-FFF2-40B4-BE49-F238E27FC236}">
                <a16:creationId xmlns:a16="http://schemas.microsoft.com/office/drawing/2014/main" id="{CD15BD4B-AC59-DFDE-6138-66AD4A3877B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Accordo di Parigi (2015)</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BF151289-20A1-36A0-5292-4A73E429CBB5}"/>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7774297"/>
      </p:ext>
    </p:extLst>
  </p:cSld>
  <p:clrMapOvr>
    <a:masterClrMapping/>
  </p:clrMapOvr>
</p:sld>
</file>

<file path=ppt/slides/slide27.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5DE3CF2-BDEC-2A0D-F4E5-BCB575FDF2D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E8A532DA-894F-9190-BB45-4369FDF25C2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C099037-1D44-9A0A-B5A4-CFE3D494C9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27</a:t>
            </a:fld>
            <a:endParaRPr/>
          </a:p>
        </p:txBody>
      </p:sp>
      <p:sp>
        <p:nvSpPr>
          <p:cNvPr id="2" name="Google Shape;154;g34519fc2d75_0_8">
            <a:extLst>
              <a:ext uri="{FF2B5EF4-FFF2-40B4-BE49-F238E27FC236}">
                <a16:creationId xmlns:a16="http://schemas.microsoft.com/office/drawing/2014/main" id="{510C7B22-60F5-AABE-F1D0-D9F1BEB7D92D}"/>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Adottata nel 2015 da tutti i 193 paesi membri delle Nazioni Unite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Visione: </a:t>
            </a:r>
            <a:r>
              <a:rPr lang="en-US" sz="3000" dirty="0">
                <a:solidFill>
                  <a:schemeClr val="dk1"/>
                </a:solidFill>
                <a:latin typeface="Calibri"/>
                <a:ea typeface="Calibri"/>
                <a:cs typeface="Calibri"/>
                <a:sym typeface="Calibri"/>
              </a:rPr>
              <a:t>Persone, pianeta, prosperità, pace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17 obiettivi di sviluppo sostenibile e 169 traguardi (economici, sociali, ambientali) da raggiungere entro il 2030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Affronta la povertà, la disuguaglianza, il cambiamento climatico, il degrado ambientale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a:t>
            </a:r>
            <a:r>
              <a:rPr lang="en-US" sz="3000" dirty="0" err="1">
                <a:solidFill>
                  <a:schemeClr val="dk1"/>
                </a:solidFill>
                <a:latin typeface="Calibri"/>
                <a:ea typeface="Calibri"/>
                <a:cs typeface="Calibri"/>
                <a:sym typeface="Calibri"/>
              </a:rPr>
              <a:t>le ingiustizie</a:t>
            </a:r>
            <a:r>
              <a:rPr lang="en-US" sz="3000" dirty="0">
                <a:solidFill>
                  <a:schemeClr val="dk1"/>
                </a:solidFill>
                <a:latin typeface="Calibri"/>
                <a:ea typeface="Calibri"/>
                <a:cs typeface="Calibri"/>
                <a:sym typeface="Calibri"/>
              </a:rPr>
              <a:t>di genere</a:t>
            </a: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23A58E45-09A6-CDCC-CEFB-20BE69DFAC2E}"/>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Agenda 2030 e gli SDG</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21CD6428-DC20-890C-8E7A-CB5B4BCD835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 name="Picture 5" descr="Qué es la Agenda 2030 y cómo participa España? | Blog eCityclic">
            <a:extLst>
              <a:ext uri="{FF2B5EF4-FFF2-40B4-BE49-F238E27FC236}">
                <a16:creationId xmlns:a16="http://schemas.microsoft.com/office/drawing/2014/main" id="{ED65EFAC-1F79-8ED2-0C8C-882EC10DFCE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295"/>
          <a:stretch/>
        </p:blipFill>
        <p:spPr bwMode="auto">
          <a:xfrm>
            <a:off x="10744408" y="6004560"/>
            <a:ext cx="7432904" cy="3915329"/>
          </a:xfrm>
          <a:prstGeom prst="rect">
            <a:avLst/>
          </a:prstGeom>
          <a:noFill/>
        </p:spPr>
      </p:pic>
    </p:spTree>
    <p:extLst>
      <p:ext uri="{BB962C8B-B14F-4D97-AF65-F5344CB8AC3E}">
        <p14:creationId xmlns:p14="http://schemas.microsoft.com/office/powerpoint/2010/main" val="880927736"/>
      </p:ext>
    </p:extLst>
  </p:cSld>
  <p:clrMapOvr>
    <a:masterClrMapping/>
  </p:clrMapOvr>
</p:sld>
</file>

<file path=ppt/slides/slide28.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2011F06-51C8-1620-F7B6-69DE2A8B02A8}"/>
            </a:ext>
          </a:extLst>
        </p:cNvPr>
        <p:cNvGrpSpPr/>
        <p:nvPr/>
      </p:nvGrpSpPr>
      <p:grpSpPr>
        <a:xfrm>
          <a:off x="0" y="0"/>
          <a:ext cx="0" cy="0"/>
          <a:chOff x="0" y="0"/>
          <a:chExt cx="0" cy="0"/>
        </a:xfrm>
      </p:grpSpPr>
      <p:pic>
        <p:nvPicPr>
          <p:cNvPr id="4" name="Imagen 2" descr="Interfaz de usuario gráfica&#10;&#10;El contenido generado por IA puede ser incorrecto.">
            <a:extLst>
              <a:ext uri="{FF2B5EF4-FFF2-40B4-BE49-F238E27FC236}">
                <a16:creationId xmlns:a16="http://schemas.microsoft.com/office/drawing/2014/main" id="{1C52BCF0-6BC4-B6E5-12C8-7891CEE54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30640" y="1572064"/>
            <a:ext cx="9342223" cy="4944579"/>
          </a:xfrm>
          <a:prstGeom prst="rect">
            <a:avLst/>
          </a:prstGeom>
        </p:spPr>
      </p:pic>
      <p:sp>
        <p:nvSpPr>
          <p:cNvPr id="142" name="Google Shape;142;g34519fc2d75_0_0">
            <a:extLst>
              <a:ext uri="{FF2B5EF4-FFF2-40B4-BE49-F238E27FC236}">
                <a16:creationId xmlns:a16="http://schemas.microsoft.com/office/drawing/2014/main" id="{F93798F6-E6C5-0F9F-59D6-258E5365EA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89FAC51-67C1-053F-409E-D318774DA80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28</a:t>
            </a:fld>
            <a:endParaRPr/>
          </a:p>
        </p:txBody>
      </p:sp>
      <p:sp>
        <p:nvSpPr>
          <p:cNvPr id="2" name="Google Shape;154;g34519fc2d75_0_8">
            <a:extLst>
              <a:ext uri="{FF2B5EF4-FFF2-40B4-BE49-F238E27FC236}">
                <a16:creationId xmlns:a16="http://schemas.microsoft.com/office/drawing/2014/main" id="{0C603CC6-33DB-F999-AF44-15A77E249DA8}"/>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Ruolo nelle arti performative: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Sensibilizzare ed educare il pubblico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Promuovere il cambiamento sociale e ambientale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Esempi:</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4 </a:t>
            </a:r>
            <a:r>
              <a:rPr lang="en-US" sz="3000" dirty="0">
                <a:solidFill>
                  <a:schemeClr val="dk1"/>
                </a:solidFill>
                <a:latin typeface="Calibri"/>
                <a:ea typeface="Calibri"/>
                <a:cs typeface="Calibri"/>
                <a:sym typeface="Calibri"/>
              </a:rPr>
              <a:t>– Istruzione di qualità; </a:t>
            </a:r>
            <a:r>
              <a:rPr lang="en-US" sz="3000" b="1" dirty="0">
                <a:solidFill>
                  <a:schemeClr val="dk1"/>
                </a:solidFill>
                <a:latin typeface="Calibri"/>
                <a:ea typeface="Calibri"/>
                <a:cs typeface="Calibri"/>
                <a:sym typeface="Calibri"/>
              </a:rPr>
              <a:t>SDG 5 </a:t>
            </a:r>
            <a:r>
              <a:rPr lang="en-US" sz="3000" dirty="0">
                <a:solidFill>
                  <a:schemeClr val="dk1"/>
                </a:solidFill>
                <a:latin typeface="Calibri"/>
                <a:ea typeface="Calibri"/>
                <a:cs typeface="Calibri"/>
                <a:sym typeface="Calibri"/>
              </a:rPr>
              <a:t>– Uguaglianza di genere; </a:t>
            </a:r>
            <a:r>
              <a:rPr lang="en-US" sz="3000" b="1" dirty="0">
                <a:solidFill>
                  <a:schemeClr val="dk1"/>
                </a:solidFill>
                <a:latin typeface="Calibri"/>
                <a:ea typeface="Calibri"/>
                <a:cs typeface="Calibri"/>
                <a:sym typeface="Calibri"/>
              </a:rPr>
              <a:t>SDG 7 </a:t>
            </a:r>
            <a:r>
              <a:rPr lang="en-US" sz="3000" dirty="0">
                <a:solidFill>
                  <a:schemeClr val="dk1"/>
                </a:solidFill>
                <a:latin typeface="Calibri"/>
                <a:ea typeface="Calibri"/>
                <a:cs typeface="Calibri"/>
                <a:sym typeface="Calibri"/>
              </a:rPr>
              <a:t>– Energia pulita; </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10 </a:t>
            </a:r>
            <a:r>
              <a:rPr lang="en-US" sz="3000" dirty="0">
                <a:solidFill>
                  <a:schemeClr val="dk1"/>
                </a:solidFill>
                <a:latin typeface="Calibri"/>
                <a:ea typeface="Calibri"/>
                <a:cs typeface="Calibri"/>
                <a:sym typeface="Calibri"/>
              </a:rPr>
              <a:t>– Riduzione delle disuguaglianze; </a:t>
            </a:r>
            <a:r>
              <a:rPr lang="en-US" sz="3000" b="1" dirty="0">
                <a:solidFill>
                  <a:schemeClr val="dk1"/>
                </a:solidFill>
                <a:latin typeface="Calibri"/>
                <a:ea typeface="Calibri"/>
                <a:cs typeface="Calibri"/>
                <a:sym typeface="Calibri"/>
              </a:rPr>
              <a:t>SDG 12 </a:t>
            </a:r>
            <a:r>
              <a:rPr lang="en-US" sz="3000" dirty="0">
                <a:solidFill>
                  <a:schemeClr val="dk1"/>
                </a:solidFill>
                <a:latin typeface="Calibri"/>
                <a:ea typeface="Calibri"/>
                <a:cs typeface="Calibri"/>
                <a:sym typeface="Calibri"/>
              </a:rPr>
              <a:t>– Consumo e produzione responsabili</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13 </a:t>
            </a:r>
            <a:r>
              <a:rPr lang="en-US" sz="3000" dirty="0">
                <a:solidFill>
                  <a:schemeClr val="dk1"/>
                </a:solidFill>
                <a:latin typeface="Calibri"/>
                <a:ea typeface="Calibri"/>
                <a:cs typeface="Calibri"/>
                <a:sym typeface="Calibri"/>
              </a:rPr>
              <a:t>– Azione per il clima</a:t>
            </a:r>
          </a:p>
        </p:txBody>
      </p:sp>
      <p:sp>
        <p:nvSpPr>
          <p:cNvPr id="3" name="Google Shape;155;g34519fc2d75_0_8">
            <a:extLst>
              <a:ext uri="{FF2B5EF4-FFF2-40B4-BE49-F238E27FC236}">
                <a16:creationId xmlns:a16="http://schemas.microsoft.com/office/drawing/2014/main" id="{A3E2FA6D-D0D8-7CD0-4D98-8361B29574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Agenda 2030 e gli SDG</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A255DECF-575A-4D1F-4E80-2E784CD239B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33768205"/>
      </p:ext>
    </p:extLst>
  </p:cSld>
  <p:clrMapOvr>
    <a:masterClrMapping/>
  </p:clrMapOvr>
</p:sld>
</file>

<file path=ppt/slides/slide2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92EC24B-183F-D791-E305-1D8B288515E7}"/>
            </a:ext>
          </a:extLst>
        </p:cNvPr>
        <p:cNvGrpSpPr/>
        <p:nvPr/>
      </p:nvGrpSpPr>
      <p:grpSpPr>
        <a:xfrm>
          <a:off x="0" y="0"/>
          <a:ext cx="0" cy="0"/>
          <a:chOff x="0" y="0"/>
          <a:chExt cx="0" cy="0"/>
        </a:xfrm>
      </p:grpSpPr>
      <p:pic>
        <p:nvPicPr>
          <p:cNvPr id="4" name="Imagen 4" descr="Diagrama&#10;&#10;El contenido generado por IA puede ser incorrecto.">
            <a:extLst>
              <a:ext uri="{FF2B5EF4-FFF2-40B4-BE49-F238E27FC236}">
                <a16:creationId xmlns:a16="http://schemas.microsoft.com/office/drawing/2014/main" id="{2759F4C6-15EA-93EF-B077-D4DB2D234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17680" y="4439789"/>
            <a:ext cx="6024395" cy="5044472"/>
          </a:xfrm>
          <a:prstGeom prst="rect">
            <a:avLst/>
          </a:prstGeom>
        </p:spPr>
      </p:pic>
      <p:sp>
        <p:nvSpPr>
          <p:cNvPr id="142" name="Google Shape;142;g34519fc2d75_0_0">
            <a:extLst>
              <a:ext uri="{FF2B5EF4-FFF2-40B4-BE49-F238E27FC236}">
                <a16:creationId xmlns:a16="http://schemas.microsoft.com/office/drawing/2014/main" id="{EF8D2886-24C9-6FCE-6C63-2C04E4CE9A0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FD80D8E-31AC-D0E8-0D55-44FF79E5A4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29</a:t>
            </a:fld>
            <a:endParaRPr/>
          </a:p>
        </p:txBody>
      </p:sp>
      <p:sp>
        <p:nvSpPr>
          <p:cNvPr id="2" name="Google Shape;154;g34519fc2d75_0_8">
            <a:extLst>
              <a:ext uri="{FF2B5EF4-FFF2-40B4-BE49-F238E27FC236}">
                <a16:creationId xmlns:a16="http://schemas.microsoft.com/office/drawing/2014/main" id="{205DC147-7ECF-1256-E577-5D81EF5F7C34}"/>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La tabella di marcia dell'UE per la neutralità climatica entro il 2050</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Politiche e misure per rendere l'Europa il primo continente carbon neutral</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Comprende riforme nei settori dell'energia, dei trasporti, dell'agricoltura e dell'industria</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Implicazioni per il settore culturale: </a:t>
            </a:r>
            <a:r>
              <a:rPr lang="en-US" sz="3000" dirty="0">
                <a:solidFill>
                  <a:schemeClr val="dk1"/>
                </a:solidFill>
                <a:latin typeface="Calibri"/>
                <a:ea typeface="Calibri"/>
                <a:cs typeface="Calibri"/>
                <a:sym typeface="Calibri"/>
              </a:rPr>
              <a:t>incoraggiare metodi di produzione ecologici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e ridurre l'impatto ambientale degli eventi</a:t>
            </a:r>
          </a:p>
        </p:txBody>
      </p:sp>
      <p:sp>
        <p:nvSpPr>
          <p:cNvPr id="3" name="Google Shape;155;g34519fc2d75_0_8">
            <a:extLst>
              <a:ext uri="{FF2B5EF4-FFF2-40B4-BE49-F238E27FC236}">
                <a16:creationId xmlns:a16="http://schemas.microsoft.com/office/drawing/2014/main" id="{966E9BF9-7849-5986-3ACB-123F4788E0F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Patto verde europeo</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6448CEBE-A27C-2BA6-4908-7DB52B50385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6402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Fondamenti di sostenibilità</a:t>
            </a:r>
            <a:endParaRPr sz="5000" dirty="0">
              <a:solidFill>
                <a:schemeClr val="dk1"/>
              </a:solidFill>
              <a:latin typeface="Calibri"/>
              <a:ea typeface="Calibri"/>
              <a:cs typeface="Calibri"/>
              <a:sym typeface="Calibri"/>
            </a:endParaRPr>
          </a:p>
        </p:txBody>
      </p:sp>
      <p:sp>
        <p:nvSpPr>
          <p:cNvPr id="145" name="Google Shape;145;g34519fc2d75_0_0"/>
          <p:cNvSpPr txBox="1"/>
          <p:nvPr/>
        </p:nvSpPr>
        <p:spPr>
          <a:xfrm>
            <a:off x="1176775" y="2355200"/>
            <a:ext cx="16306800" cy="694032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Che cos'è la sostenibilità? </a:t>
            </a:r>
            <a:r>
              <a:rPr lang="en-GB" sz="3000" dirty="0">
                <a:solidFill>
                  <a:schemeClr val="dk1"/>
                </a:solidFill>
                <a:latin typeface="Calibri"/>
                <a:ea typeface="Calibri"/>
                <a:cs typeface="Calibri"/>
                <a:sym typeface="Calibri"/>
              </a:rPr>
              <a:t> – </a:t>
            </a:r>
            <a:r>
              <a:rPr lang="en-US" sz="3000" dirty="0">
                <a:solidFill>
                  <a:schemeClr val="dk1"/>
                </a:solidFill>
                <a:latin typeface="Calibri"/>
                <a:ea typeface="Calibri"/>
                <a:cs typeface="Calibri"/>
                <a:sym typeface="Calibri"/>
              </a:rPr>
              <a:t>La sostenibilità è definita come la capacità di preservare le risorse naturali e mantenere un equilibrio adeguato tra le esigenze umane e la protezione dell'ambiente.</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Quando è nato il concetto di sostenibilità? </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Il concetto di sostenibilità è stato consolidato nel 1987 con la pubblicazione del Rapporto Brundtland, intitolato ufficialmente Il nostro futuro comune, redatto dalla Commissione mondiale sull'ambiente e lo sviluppo. Questo influente documento ha introdotto il concetto di </a:t>
            </a:r>
            <a:r>
              <a:rPr lang="en-US" sz="3000" b="1" dirty="0">
                <a:solidFill>
                  <a:schemeClr val="dk1"/>
                </a:solidFill>
                <a:latin typeface="Calibri"/>
                <a:ea typeface="Calibri"/>
                <a:cs typeface="Calibri"/>
                <a:sym typeface="Calibri"/>
              </a:rPr>
              <a:t>sviluppo sostenibile</a:t>
            </a:r>
            <a:r>
              <a:rPr lang="en-US" sz="3000" dirty="0">
                <a:solidFill>
                  <a:schemeClr val="dk1"/>
                </a:solidFill>
                <a:latin typeface="Calibri"/>
                <a:ea typeface="Calibri"/>
                <a:cs typeface="Calibri"/>
                <a:sym typeface="Calibri"/>
              </a:rPr>
              <a:t>, spesso usato </a:t>
            </a:r>
            <a:r>
              <a:rPr lang="en-US" sz="3000" b="1" dirty="0">
                <a:solidFill>
                  <a:schemeClr val="dk1"/>
                </a:solidFill>
                <a:latin typeface="Calibri"/>
                <a:ea typeface="Calibri"/>
                <a:cs typeface="Calibri"/>
                <a:sym typeface="Calibri"/>
              </a:rPr>
              <a:t>come sinonimo di sostenibilità</a:t>
            </a:r>
            <a:r>
              <a:rPr lang="en-US" sz="3000" dirty="0">
                <a:solidFill>
                  <a:schemeClr val="dk1"/>
                </a:solidFill>
                <a:latin typeface="Calibri"/>
                <a:ea typeface="Calibri"/>
                <a:cs typeface="Calibri"/>
                <a:sym typeface="Calibri"/>
              </a:rPr>
              <a:t>, e ha gettato le basi teoriche della moderna responsabilità ambientale e sociale.</a:t>
            </a:r>
            <a:endParaRPr sz="3000" dirty="0">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F3797A-EB29-FA66-6B4F-2A4D49B7EC9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BFA4F39-47AD-81B5-6A76-51A842ED23F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262CA17-674F-BA93-8437-E33123A5692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30</a:t>
            </a:fld>
            <a:endParaRPr/>
          </a:p>
        </p:txBody>
      </p:sp>
      <p:sp>
        <p:nvSpPr>
          <p:cNvPr id="2" name="Google Shape;154;g34519fc2d75_0_8">
            <a:extLst>
              <a:ext uri="{FF2B5EF4-FFF2-40B4-BE49-F238E27FC236}">
                <a16:creationId xmlns:a16="http://schemas.microsoft.com/office/drawing/2014/main" id="{5BCB8030-C5B6-B3A3-0213-AC1BFF62C149}"/>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Leggi e regolamenti obbligatori </a:t>
            </a:r>
            <a:r>
              <a:rPr lang="en-US" sz="3000" dirty="0">
                <a:solidFill>
                  <a:schemeClr val="dk1"/>
                </a:solidFill>
                <a:latin typeface="30"/>
                <a:ea typeface="Calibri"/>
                <a:cs typeface="Calibri"/>
                <a:sym typeface="Calibri"/>
              </a:rPr>
              <a:t>emanati da governi o istituzioni pubbliche (ad es. UE)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La conformità è un obbligo legale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Alcuni richiedono la certificazione da parte di un organismo accreditato</a:t>
            </a:r>
          </a:p>
        </p:txBody>
      </p:sp>
      <p:sp>
        <p:nvSpPr>
          <p:cNvPr id="3" name="Google Shape;155;g34519fc2d75_0_8">
            <a:extLst>
              <a:ext uri="{FF2B5EF4-FFF2-40B4-BE49-F238E27FC236}">
                <a16:creationId xmlns:a16="http://schemas.microsoft.com/office/drawing/2014/main" id="{84BB5F8B-864D-0A0C-1738-89A3AE89BBD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Che cos'è la legislazione?</a:t>
            </a:r>
          </a:p>
        </p:txBody>
      </p:sp>
      <p:sp>
        <p:nvSpPr>
          <p:cNvPr id="5" name="Google Shape;143;g34519fc2d75_0_0">
            <a:extLst>
              <a:ext uri="{FF2B5EF4-FFF2-40B4-BE49-F238E27FC236}">
                <a16:creationId xmlns:a16="http://schemas.microsoft.com/office/drawing/2014/main" id="{E9A9A0ED-B783-C0C2-22D8-E5610BEAA1C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318A354-FB8A-89E1-7411-79B8D71E21FB}"/>
              </a:ext>
            </a:extLst>
          </p:cNvPr>
          <p:cNvSpPr txBox="1"/>
          <p:nvPr/>
        </p:nvSpPr>
        <p:spPr>
          <a:xfrm>
            <a:off x="1326696" y="666510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 norme possono influire direttamente sul modo in cui </a:t>
            </a:r>
            <a:r>
              <a:rPr lang="en-US" sz="3000" dirty="0">
                <a:solidFill>
                  <a:schemeClr val="dk1"/>
                </a:solidFill>
                <a:latin typeface="30"/>
                <a:ea typeface="Calibri"/>
                <a:cs typeface="Calibri"/>
                <a:sym typeface="Calibri"/>
              </a:rPr>
              <a:t>operano </a:t>
            </a:r>
            <a:r>
              <a:rPr lang="en-US" sz="3000" dirty="0" err="1">
                <a:solidFill>
                  <a:schemeClr val="dk1"/>
                </a:solidFill>
                <a:latin typeface="30"/>
                <a:ea typeface="Calibri"/>
                <a:cs typeface="Calibri"/>
                <a:sym typeface="Calibri"/>
              </a:rPr>
              <a:t>le organizzazioni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Non tutte si applicano a tutte </a:t>
            </a:r>
            <a:r>
              <a:rPr lang="en-US" sz="3000" dirty="0" err="1">
                <a:solidFill>
                  <a:schemeClr val="dk1"/>
                </a:solidFill>
                <a:latin typeface="30"/>
                <a:ea typeface="Calibri"/>
                <a:cs typeface="Calibri"/>
                <a:sym typeface="Calibri"/>
              </a:rPr>
              <a:t>le organizzazioni</a:t>
            </a:r>
            <a:r>
              <a:rPr lang="en-US" sz="3000" dirty="0">
                <a:solidFill>
                  <a:schemeClr val="dk1"/>
                </a:solidFill>
                <a:latin typeface="30"/>
                <a:ea typeface="Calibri"/>
                <a:cs typeface="Calibri"/>
                <a:sym typeface="Calibri"/>
              </a:rPr>
              <a:t> culturali</a:t>
            </a:r>
            <a:endParaRPr lang="en-US" sz="3000" dirty="0">
              <a:solidFill>
                <a:schemeClr val="dk1"/>
              </a:solidFill>
              <a:latin typeface="30"/>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L'applicabilità dipende da: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Tipo di attività;       Dimensioni e finanziamenti;    Numero di dipendenti;        Altre variabili</a:t>
            </a:r>
          </a:p>
        </p:txBody>
      </p:sp>
      <p:sp>
        <p:nvSpPr>
          <p:cNvPr id="7" name="Google Shape;155;g34519fc2d75_0_8">
            <a:extLst>
              <a:ext uri="{FF2B5EF4-FFF2-40B4-BE49-F238E27FC236}">
                <a16:creationId xmlns:a16="http://schemas.microsoft.com/office/drawing/2014/main" id="{625C23FA-6F3F-33D0-54AF-625B33A887BE}"/>
              </a:ext>
            </a:extLst>
          </p:cNvPr>
          <p:cNvSpPr txBox="1"/>
          <p:nvPr/>
        </p:nvSpPr>
        <p:spPr>
          <a:xfrm>
            <a:off x="2338621" y="571077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Perché è importante per le arti</a:t>
            </a:r>
          </a:p>
        </p:txBody>
      </p:sp>
    </p:spTree>
    <p:extLst>
      <p:ext uri="{BB962C8B-B14F-4D97-AF65-F5344CB8AC3E}">
        <p14:creationId xmlns:p14="http://schemas.microsoft.com/office/powerpoint/2010/main" val="1014673777"/>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1FBABF4-360F-2686-DD30-E5CABE1A85D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8F5315DB-D2F4-AF67-49B7-BC0FCB404DE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87A849E-9EC8-580A-26B4-2C9AAEBDEEF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31</a:t>
            </a:fld>
            <a:endParaRPr/>
          </a:p>
        </p:txBody>
      </p:sp>
      <p:sp>
        <p:nvSpPr>
          <p:cNvPr id="2" name="Google Shape;154;g34519fc2d75_0_8">
            <a:extLst>
              <a:ext uri="{FF2B5EF4-FFF2-40B4-BE49-F238E27FC236}">
                <a16:creationId xmlns:a16="http://schemas.microsoft.com/office/drawing/2014/main" id="{E22FCB62-8788-AA5B-1396-C417C2B33C98}"/>
              </a:ext>
            </a:extLst>
          </p:cNvPr>
          <p:cNvSpPr txBox="1"/>
          <p:nvPr/>
        </p:nvSpPr>
        <p:spPr>
          <a:xfrm>
            <a:off x="1336525" y="2678131"/>
            <a:ext cx="15163800" cy="3323946"/>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Nuova direttiva UE per l'informativa dettagliata in materia di ESG, in sostituzione della NFRD</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Principale: impatti ESG, rischi, opportunità, doppia materialità, intera catena del valore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a:t>
            </a:r>
            <a:r>
              <a:rPr lang="en-US" sz="3000" dirty="0" err="1">
                <a:solidFill>
                  <a:schemeClr val="dk1"/>
                </a:solidFill>
                <a:latin typeface="30"/>
                <a:ea typeface="Calibri"/>
                <a:cs typeface="Calibri"/>
                <a:sym typeface="Calibri"/>
              </a:rPr>
              <a:t>le</a:t>
            </a:r>
            <a:r>
              <a:rPr lang="en-US" sz="3000" dirty="0">
                <a:solidFill>
                  <a:schemeClr val="dk1"/>
                </a:solidFill>
                <a:latin typeface="30"/>
                <a:ea typeface="Calibri"/>
                <a:cs typeface="Calibri"/>
                <a:sym typeface="Calibri"/>
              </a:rPr>
              <a:t> grandi </a:t>
            </a:r>
            <a:r>
              <a:rPr lang="en-US" sz="3000" dirty="0" err="1">
                <a:solidFill>
                  <a:schemeClr val="dk1"/>
                </a:solidFill>
                <a:latin typeface="30"/>
                <a:ea typeface="Calibri"/>
                <a:cs typeface="Calibri"/>
                <a:sym typeface="Calibri"/>
              </a:rPr>
              <a:t>organizzazioni</a:t>
            </a:r>
            <a:r>
              <a:rPr lang="en-US" sz="3000" dirty="0">
                <a:solidFill>
                  <a:schemeClr val="dk1"/>
                </a:solidFill>
                <a:latin typeface="30"/>
                <a:ea typeface="Calibri"/>
                <a:cs typeface="Calibri"/>
                <a:sym typeface="Calibri"/>
              </a:rPr>
              <a:t> culturali </a:t>
            </a:r>
            <a:r>
              <a:rPr lang="en-US" sz="3000" dirty="0">
                <a:solidFill>
                  <a:schemeClr val="dk1"/>
                </a:solidFill>
                <a:latin typeface="30"/>
                <a:ea typeface="Calibri"/>
                <a:cs typeface="Calibri"/>
                <a:sym typeface="Calibri"/>
              </a:rPr>
              <a:t>devono rendicontare gli impatti ambientali e sociali, migliorando la trasparenza</a:t>
            </a:r>
          </a:p>
        </p:txBody>
      </p:sp>
      <p:sp>
        <p:nvSpPr>
          <p:cNvPr id="3" name="Google Shape;155;g34519fc2d75_0_8">
            <a:extLst>
              <a:ext uri="{FF2B5EF4-FFF2-40B4-BE49-F238E27FC236}">
                <a16:creationId xmlns:a16="http://schemas.microsoft.com/office/drawing/2014/main" id="{649787ED-DCEA-A5E3-DE30-6F1FFFEE7D0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Direttiva sulla rendicontazione di sostenibilità delle imprese (CSRD)</a:t>
            </a:r>
          </a:p>
        </p:txBody>
      </p:sp>
      <p:sp>
        <p:nvSpPr>
          <p:cNvPr id="5" name="Google Shape;143;g34519fc2d75_0_0">
            <a:extLst>
              <a:ext uri="{FF2B5EF4-FFF2-40B4-BE49-F238E27FC236}">
                <a16:creationId xmlns:a16="http://schemas.microsoft.com/office/drawing/2014/main" id="{F7333BC2-AC9C-0951-15DF-308ACEE8D0C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BA9041BF-658E-0547-351D-E1A93A25018B}"/>
              </a:ext>
            </a:extLst>
          </p:cNvPr>
          <p:cNvSpPr txBox="1"/>
          <p:nvPr/>
        </p:nvSpPr>
        <p:spPr>
          <a:xfrm>
            <a:off x="1341445" y="7240302"/>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Obbliga le grandi aziende dell'UE a comunicare informazioni non finanziarie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Copre aspetti sociali, ambientali, diritti umani, lotta alla corruzione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si applica alle grandi entità culturali/finanziate con fondi pubblici; costituisce la base per la CSRD</a:t>
            </a:r>
          </a:p>
        </p:txBody>
      </p:sp>
      <p:sp>
        <p:nvSpPr>
          <p:cNvPr id="8" name="Google Shape;155;g34519fc2d75_0_8">
            <a:extLst>
              <a:ext uri="{FF2B5EF4-FFF2-40B4-BE49-F238E27FC236}">
                <a16:creationId xmlns:a16="http://schemas.microsoft.com/office/drawing/2014/main" id="{A6D28C83-CCEB-8C88-1147-EFF038F39F2C}"/>
              </a:ext>
            </a:extLst>
          </p:cNvPr>
          <p:cNvSpPr txBox="1"/>
          <p:nvPr/>
        </p:nvSpPr>
        <p:spPr>
          <a:xfrm>
            <a:off x="2353370" y="633020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Direttiva sulla rendicontazione non finanziaria (NFRD)</a:t>
            </a:r>
          </a:p>
        </p:txBody>
      </p:sp>
    </p:spTree>
    <p:extLst>
      <p:ext uri="{BB962C8B-B14F-4D97-AF65-F5344CB8AC3E}">
        <p14:creationId xmlns:p14="http://schemas.microsoft.com/office/powerpoint/2010/main" val="3571374929"/>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91C126B-CD76-28A4-432D-4CD13089FA8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A29B66-81F0-8E54-EF9F-EC3BFC2D42E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48F29B2-8797-30E9-4526-3756BF55EC3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32</a:t>
            </a:fld>
            <a:endParaRPr/>
          </a:p>
        </p:txBody>
      </p:sp>
      <p:sp>
        <p:nvSpPr>
          <p:cNvPr id="2" name="Google Shape;154;g34519fc2d75_0_8">
            <a:extLst>
              <a:ext uri="{FF2B5EF4-FFF2-40B4-BE49-F238E27FC236}">
                <a16:creationId xmlns:a16="http://schemas.microsoft.com/office/drawing/2014/main" id="{8B1793C8-CB56-4D61-6DD4-C1EDABF4B006}"/>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Classificazione delle attività economiche sostenibili dal punto di vista ambientale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Misura la percentuale di attività in linea con gli obiettivi ambientali dell'UE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aiuta </a:t>
            </a:r>
            <a:r>
              <a:rPr lang="en-US" sz="3000" dirty="0" err="1">
                <a:solidFill>
                  <a:schemeClr val="dk1"/>
                </a:solidFill>
                <a:latin typeface="30"/>
                <a:ea typeface="Calibri"/>
                <a:cs typeface="Calibri"/>
                <a:sym typeface="Calibri"/>
              </a:rPr>
              <a:t>le organizzazioni</a:t>
            </a:r>
            <a:r>
              <a:rPr lang="en-US" sz="3000" dirty="0">
                <a:solidFill>
                  <a:schemeClr val="dk1"/>
                </a:solidFill>
                <a:latin typeface="30"/>
                <a:ea typeface="Calibri"/>
                <a:cs typeface="Calibri"/>
                <a:sym typeface="Calibri"/>
              </a:rPr>
              <a:t> culturali </a:t>
            </a:r>
            <a:r>
              <a:rPr lang="en-US" sz="3000" dirty="0">
                <a:solidFill>
                  <a:schemeClr val="dk1"/>
                </a:solidFill>
                <a:latin typeface="30"/>
                <a:ea typeface="Calibri"/>
                <a:cs typeface="Calibri"/>
                <a:sym typeface="Calibri"/>
              </a:rPr>
              <a:t>a identificare attività sostenibili e ad accedere a finanziamenti verdi</a:t>
            </a:r>
          </a:p>
        </p:txBody>
      </p:sp>
      <p:sp>
        <p:nvSpPr>
          <p:cNvPr id="3" name="Google Shape;155;g34519fc2d75_0_8">
            <a:extLst>
              <a:ext uri="{FF2B5EF4-FFF2-40B4-BE49-F238E27FC236}">
                <a16:creationId xmlns:a16="http://schemas.microsoft.com/office/drawing/2014/main" id="{A160504B-519D-4A2A-8720-A4E102C1CDE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Tassonomia dell'UE</a:t>
            </a:r>
          </a:p>
        </p:txBody>
      </p:sp>
      <p:sp>
        <p:nvSpPr>
          <p:cNvPr id="5" name="Google Shape;143;g34519fc2d75_0_0">
            <a:extLst>
              <a:ext uri="{FF2B5EF4-FFF2-40B4-BE49-F238E27FC236}">
                <a16:creationId xmlns:a16="http://schemas.microsoft.com/office/drawing/2014/main" id="{722390D1-0749-5A81-C884-0F741F936E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B2DF299-87CC-F10B-DBD0-0188085B8122}"/>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Stabilisce standard minimi di rendimento energetico; </a:t>
            </a:r>
            <a:r>
              <a:rPr lang="en-US" sz="3000" dirty="0" err="1">
                <a:solidFill>
                  <a:schemeClr val="dk1"/>
                </a:solidFill>
                <a:latin typeface="30"/>
                <a:ea typeface="Calibri"/>
                <a:cs typeface="Calibri"/>
                <a:sym typeface="Calibri"/>
              </a:rPr>
              <a:t>decarbonizza </a:t>
            </a:r>
            <a:r>
              <a:rPr lang="en-US" sz="3000" dirty="0">
                <a:solidFill>
                  <a:schemeClr val="dk1"/>
                </a:solidFill>
                <a:latin typeface="30"/>
                <a:ea typeface="Calibri"/>
                <a:cs typeface="Calibri"/>
                <a:sym typeface="Calibri"/>
              </a:rPr>
              <a:t>gli edifici entro il 2050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Si concentra sugli edifici con le prestazioni peggiori, elimina gradualmente le caldaie a combustibili fossili entro il 2040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i luoghi culturali potrebbero necessitare di ristrutturazioni; i finanziamenti sono disponibili ma potrebbero essere difficili da ottenere</a:t>
            </a:r>
          </a:p>
        </p:txBody>
      </p:sp>
      <p:sp>
        <p:nvSpPr>
          <p:cNvPr id="8" name="Google Shape;155;g34519fc2d75_0_8">
            <a:extLst>
              <a:ext uri="{FF2B5EF4-FFF2-40B4-BE49-F238E27FC236}">
                <a16:creationId xmlns:a16="http://schemas.microsoft.com/office/drawing/2014/main" id="{643DA2A5-9AA4-D5DA-2602-0B863EE8F68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Direttiva sul rendimento energetico degli edifici (EPBD)</a:t>
            </a:r>
          </a:p>
        </p:txBody>
      </p:sp>
    </p:spTree>
    <p:extLst>
      <p:ext uri="{BB962C8B-B14F-4D97-AF65-F5344CB8AC3E}">
        <p14:creationId xmlns:p14="http://schemas.microsoft.com/office/powerpoint/2010/main" val="1242104271"/>
      </p:ext>
    </p:extLst>
  </p:cSld>
  <p:clrMapOvr>
    <a:masterClrMapping/>
  </p:clrMapOvr>
</p:sld>
</file>

<file path=ppt/slides/slide3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CE7231D-1765-6CA9-3356-B803D04E29F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7920F50-E494-2A4A-2079-FBF09D4E864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CC3535F-956D-E65D-95F1-3A4DEC29640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33</a:t>
            </a:fld>
            <a:endParaRPr/>
          </a:p>
        </p:txBody>
      </p:sp>
      <p:sp>
        <p:nvSpPr>
          <p:cNvPr id="2" name="Google Shape;154;g34519fc2d75_0_8">
            <a:extLst>
              <a:ext uri="{FF2B5EF4-FFF2-40B4-BE49-F238E27FC236}">
                <a16:creationId xmlns:a16="http://schemas.microsoft.com/office/drawing/2014/main" id="{56446EDC-0F70-A453-0B48-2593F1FE312E}"/>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Promuove le energie rinnovabili, l'autoconsumo e le comunità energetiche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Consente l'installazione di fonti di energia rinnovabile (ad es. pannelli solari)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i teatri/le sale possono autoconsumare, ottenere sovvenzioni, ridurre l'impatto energetico</a:t>
            </a:r>
          </a:p>
        </p:txBody>
      </p:sp>
      <p:sp>
        <p:nvSpPr>
          <p:cNvPr id="3" name="Google Shape;155;g34519fc2d75_0_8">
            <a:extLst>
              <a:ext uri="{FF2B5EF4-FFF2-40B4-BE49-F238E27FC236}">
                <a16:creationId xmlns:a16="http://schemas.microsoft.com/office/drawing/2014/main" id="{2A33B25E-108C-157A-B4A5-A8854733C3B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dirty="0">
                <a:solidFill>
                  <a:schemeClr val="tx1"/>
                </a:solidFill>
                <a:latin typeface="Calibri"/>
                <a:ea typeface="Calibri"/>
                <a:cs typeface="Calibri"/>
                <a:sym typeface="Calibri"/>
              </a:rPr>
              <a:t>Direttiva sulle energie </a:t>
            </a:r>
            <a:r>
              <a:rPr lang="es-ES" sz="5000" b="1" dirty="0" err="1">
                <a:solidFill>
                  <a:schemeClr val="tx1"/>
                </a:solidFill>
                <a:latin typeface="Calibri"/>
                <a:ea typeface="Calibri"/>
                <a:cs typeface="Calibri"/>
                <a:sym typeface="Calibri"/>
              </a:rPr>
              <a:t>rinnovabili </a:t>
            </a:r>
            <a:r>
              <a:rPr lang="es-ES" sz="5000" b="1" dirty="0">
                <a:solidFill>
                  <a:schemeClr val="tx1"/>
                </a:solidFill>
                <a:latin typeface="Calibri"/>
                <a:ea typeface="Calibri"/>
                <a:cs typeface="Calibri"/>
                <a:sym typeface="Calibri"/>
              </a:rPr>
              <a:t>(RED II)</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58AFBFFC-30DC-D171-D7E8-8A021B9C914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A3E47C5-E951-794B-A9DF-3597F0682C78}"/>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Fissa obiettivi vincolanti per la riduzione del consumo energetico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Risparmio energetico obbligatorio, audit energetici per </a:t>
            </a:r>
            <a:r>
              <a:rPr lang="en-US" sz="3000" dirty="0" err="1">
                <a:solidFill>
                  <a:schemeClr val="dk1"/>
                </a:solidFill>
                <a:latin typeface="30"/>
                <a:ea typeface="Calibri"/>
                <a:cs typeface="Calibri"/>
                <a:sym typeface="Calibri"/>
              </a:rPr>
              <a:t>le</a:t>
            </a:r>
            <a:r>
              <a:rPr lang="en-US" sz="3000" dirty="0">
                <a:solidFill>
                  <a:schemeClr val="dk1"/>
                </a:solidFill>
                <a:latin typeface="30"/>
                <a:ea typeface="Calibri"/>
                <a:cs typeface="Calibri"/>
                <a:sym typeface="Calibri"/>
              </a:rPr>
              <a:t> grandi </a:t>
            </a:r>
            <a:r>
              <a:rPr lang="en-US" sz="3000" dirty="0" err="1">
                <a:solidFill>
                  <a:schemeClr val="dk1"/>
                </a:solidFill>
                <a:latin typeface="30"/>
                <a:ea typeface="Calibri"/>
                <a:cs typeface="Calibri"/>
                <a:sym typeface="Calibri"/>
              </a:rPr>
              <a:t>organizzazioni</a:t>
            </a:r>
            <a:endParaRPr lang="en-US" sz="3000" dirty="0">
              <a:solidFill>
                <a:schemeClr val="dk1"/>
              </a:solidFill>
              <a:latin typeface="30"/>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si consiglia alle sedi culturali di effettuare audit energetici in base ai piani nazionali</a:t>
            </a:r>
          </a:p>
        </p:txBody>
      </p:sp>
      <p:sp>
        <p:nvSpPr>
          <p:cNvPr id="8" name="Google Shape;155;g34519fc2d75_0_8">
            <a:extLst>
              <a:ext uri="{FF2B5EF4-FFF2-40B4-BE49-F238E27FC236}">
                <a16:creationId xmlns:a16="http://schemas.microsoft.com/office/drawing/2014/main" id="{70BED7E7-5A00-CADA-89EC-0D23875F56D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Direttiva sull'efficienza energetica (EED)</a:t>
            </a:r>
          </a:p>
        </p:txBody>
      </p:sp>
    </p:spTree>
    <p:extLst>
      <p:ext uri="{BB962C8B-B14F-4D97-AF65-F5344CB8AC3E}">
        <p14:creationId xmlns:p14="http://schemas.microsoft.com/office/powerpoint/2010/main" val="110477871"/>
      </p:ext>
    </p:extLst>
  </p:cSld>
  <p:clrMapOvr>
    <a:masterClrMapping/>
  </p:clrMapOvr>
</p:sld>
</file>

<file path=ppt/slides/slide3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7713804-7D6A-3BEB-454B-F44D202ABC63}"/>
            </a:ext>
          </a:extLst>
        </p:cNvPr>
        <p:cNvGrpSpPr/>
        <p:nvPr/>
      </p:nvGrpSpPr>
      <p:grpSpPr>
        <a:xfrm>
          <a:off x="0" y="0"/>
          <a:ext cx="0" cy="0"/>
          <a:chOff x="0" y="0"/>
          <a:chExt cx="0" cy="0"/>
        </a:xfrm>
      </p:grpSpPr>
      <p:sp>
        <p:nvSpPr>
          <p:cNvPr id="5" name="Google Shape;143;g34519fc2d75_0_0">
            <a:extLst>
              <a:ext uri="{FF2B5EF4-FFF2-40B4-BE49-F238E27FC236}">
                <a16:creationId xmlns:a16="http://schemas.microsoft.com/office/drawing/2014/main" id="{6FB9C5CB-847F-B0D2-CE6C-26AA6BE4569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142;g34519fc2d75_0_0">
            <a:extLst>
              <a:ext uri="{FF2B5EF4-FFF2-40B4-BE49-F238E27FC236}">
                <a16:creationId xmlns:a16="http://schemas.microsoft.com/office/drawing/2014/main" id="{F4E9ED9F-6F1F-48AC-ADBB-DD2E9C3F63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414D497-3AEC-7CD1-C0E2-28905B0618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34</a:t>
            </a:fld>
            <a:endParaRPr/>
          </a:p>
        </p:txBody>
      </p:sp>
      <p:sp>
        <p:nvSpPr>
          <p:cNvPr id="2" name="Google Shape;154;g34519fc2d75_0_8">
            <a:extLst>
              <a:ext uri="{FF2B5EF4-FFF2-40B4-BE49-F238E27FC236}">
                <a16:creationId xmlns:a16="http://schemas.microsoft.com/office/drawing/2014/main" id="{CAEA852A-DE1A-15EF-5B7E-E612A5B6FD8D}"/>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Garantisce che i prodotti siano sostenibili, durevoli e circolari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Include il passaporto digitale del prodotto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i beni culturali (costumi, scenografie) devono soddisfare i criteri di eco-design</a:t>
            </a:r>
          </a:p>
        </p:txBody>
      </p:sp>
      <p:sp>
        <p:nvSpPr>
          <p:cNvPr id="3" name="Google Shape;155;g34519fc2d75_0_8">
            <a:extLst>
              <a:ext uri="{FF2B5EF4-FFF2-40B4-BE49-F238E27FC236}">
                <a16:creationId xmlns:a16="http://schemas.microsoft.com/office/drawing/2014/main" id="{1C18D83F-FB9B-D3EB-E868-9231BA46ED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Regolamento sulla </a:t>
            </a:r>
            <a:r>
              <a:rPr lang="en-US" sz="5000" b="1" dirty="0" err="1">
                <a:solidFill>
                  <a:schemeClr val="tx1"/>
                </a:solidFill>
                <a:latin typeface="Calibri"/>
                <a:ea typeface="Calibri"/>
                <a:cs typeface="Calibri"/>
                <a:sym typeface="Calibri"/>
              </a:rPr>
              <a:t>progettazione ecocompatibile </a:t>
            </a:r>
            <a:r>
              <a:rPr lang="en-US" sz="5000" b="1" dirty="0">
                <a:solidFill>
                  <a:schemeClr val="tx1"/>
                </a:solidFill>
                <a:latin typeface="Calibri"/>
                <a:ea typeface="Calibri"/>
                <a:cs typeface="Calibri"/>
                <a:sym typeface="Calibri"/>
              </a:rPr>
              <a:t>dei prodotti sostenibili (ERSP</a:t>
            </a:r>
            <a:r>
              <a:rPr lang="es-ES" sz="5000" b="1" dirty="0">
                <a:solidFill>
                  <a:schemeClr val="tx1"/>
                </a:solidFill>
                <a:latin typeface="Calibri"/>
                <a:ea typeface="Calibri"/>
                <a:cs typeface="Calibri"/>
                <a:sym typeface="Calibri"/>
              </a:rPr>
              <a:t>)</a:t>
            </a:r>
            <a:endParaRPr lang="en-US" sz="5000" b="1" dirty="0">
              <a:solidFill>
                <a:schemeClr val="tx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49693FDD-4F04-A4FA-B8CA-75CA33A72666}"/>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Stabilisce i requisiti di efficienza energetica per i prodotti di illuminazione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L'illuminazione di palcoscenici/studi è spesso esente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a:t>
            </a:r>
            <a:r>
              <a:rPr lang="en-US" sz="3000" dirty="0" err="1">
                <a:solidFill>
                  <a:schemeClr val="dk1"/>
                </a:solidFill>
                <a:latin typeface="30"/>
                <a:ea typeface="Calibri"/>
                <a:cs typeface="Calibri"/>
                <a:sym typeface="Calibri"/>
              </a:rPr>
              <a:t>le organizzazioni </a:t>
            </a:r>
            <a:r>
              <a:rPr lang="en-US" sz="3000" dirty="0">
                <a:solidFill>
                  <a:schemeClr val="dk1"/>
                </a:solidFill>
                <a:latin typeface="30"/>
                <a:ea typeface="Calibri"/>
                <a:cs typeface="Calibri"/>
                <a:sym typeface="Calibri"/>
              </a:rPr>
              <a:t>devono trovare un equilibrio tra esigenze artistiche ed efficienza</a:t>
            </a:r>
          </a:p>
        </p:txBody>
      </p:sp>
      <p:sp>
        <p:nvSpPr>
          <p:cNvPr id="8" name="Google Shape;155;g34519fc2d75_0_8">
            <a:extLst>
              <a:ext uri="{FF2B5EF4-FFF2-40B4-BE49-F238E27FC236}">
                <a16:creationId xmlns:a16="http://schemas.microsoft.com/office/drawing/2014/main" id="{EE512AA9-A1E4-9B82-0322-7569959ED362}"/>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t>
            </a:r>
            <a:r>
              <a:rPr lang="en-US" sz="5000" b="1" dirty="0">
                <a:solidFill>
                  <a:schemeClr val="tx1"/>
                </a:solidFill>
                <a:latin typeface="Calibri"/>
                <a:ea typeface="Calibri"/>
                <a:cs typeface="Calibri"/>
                <a:sym typeface="Calibri"/>
              </a:rPr>
              <a:t>Regolamento sulla </a:t>
            </a:r>
            <a:r>
              <a:rPr lang="en-US" sz="5000" b="1" dirty="0" err="1">
                <a:solidFill>
                  <a:schemeClr val="tx1"/>
                </a:solidFill>
                <a:latin typeface="Calibri"/>
                <a:ea typeface="Calibri"/>
                <a:cs typeface="Calibri"/>
                <a:sym typeface="Calibri"/>
              </a:rPr>
              <a:t>progettazione ecocompatibile </a:t>
            </a:r>
            <a:r>
              <a:rPr lang="en-US" sz="5000" b="1" dirty="0">
                <a:solidFill>
                  <a:schemeClr val="tx1"/>
                </a:solidFill>
                <a:latin typeface="Calibri"/>
                <a:ea typeface="Calibri"/>
                <a:cs typeface="Calibri"/>
                <a:sym typeface="Calibri"/>
              </a:rPr>
              <a:t>delle sorgenti luminose</a:t>
            </a:r>
          </a:p>
        </p:txBody>
      </p:sp>
    </p:spTree>
    <p:extLst>
      <p:ext uri="{BB962C8B-B14F-4D97-AF65-F5344CB8AC3E}">
        <p14:creationId xmlns:p14="http://schemas.microsoft.com/office/powerpoint/2010/main" val="1299863432"/>
      </p:ext>
    </p:extLst>
  </p:cSld>
  <p:clrMapOvr>
    <a:masterClrMapping/>
  </p:clrMapOvr>
</p:sld>
</file>

<file path=ppt/slides/slide3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50B2C8B-1A30-CC00-A0C1-94AD847BCAE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2074162-2182-D44D-7A1B-EEC9B776441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7E9581B-66EF-E670-C378-7FD947520ED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35</a:t>
            </a:fld>
            <a:endParaRPr/>
          </a:p>
        </p:txBody>
      </p:sp>
      <p:sp>
        <p:nvSpPr>
          <p:cNvPr id="2" name="Google Shape;154;g34519fc2d75_0_8">
            <a:extLst>
              <a:ext uri="{FF2B5EF4-FFF2-40B4-BE49-F238E27FC236}">
                <a16:creationId xmlns:a16="http://schemas.microsoft.com/office/drawing/2014/main" id="{322571AA-5C06-D8DE-47E4-48FC0BA06C90}"/>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Stabilisce la gerarchia dei rifiuti: prevenzione, riutilizzo, riciclaggio, smaltimento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Definisce le responsabilità, compresa la responsabilità estesa del produttore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incoraggia il riutilizzo e il riciclaggio di scenografie, costumi e produzione</a:t>
            </a:r>
          </a:p>
        </p:txBody>
      </p:sp>
      <p:sp>
        <p:nvSpPr>
          <p:cNvPr id="3" name="Google Shape;155;g34519fc2d75_0_8">
            <a:extLst>
              <a:ext uri="{FF2B5EF4-FFF2-40B4-BE49-F238E27FC236}">
                <a16:creationId xmlns:a16="http://schemas.microsoft.com/office/drawing/2014/main" id="{10C1F229-C2C7-BA16-89F6-0F8592487D3B}"/>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Direttiva quadro sui rifiuti</a:t>
            </a:r>
          </a:p>
        </p:txBody>
      </p:sp>
      <p:sp>
        <p:nvSpPr>
          <p:cNvPr id="5" name="Google Shape;143;g34519fc2d75_0_0">
            <a:extLst>
              <a:ext uri="{FF2B5EF4-FFF2-40B4-BE49-F238E27FC236}">
                <a16:creationId xmlns:a16="http://schemas.microsoft.com/office/drawing/2014/main" id="{B01F0857-C8A3-CB89-8811-74B27A001E0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20A3A219-2118-80E2-3DD5-C18D7A227EE8}"/>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Vieta o limita l'uso di determinati tipi di plastica monouso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Richiede materiali alternativi, etichettatura, riduzione dei rifiuti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gli eventi dovrebbero eliminare la plastica monouso nella ristorazione e negli imballaggi</a:t>
            </a:r>
          </a:p>
        </p:txBody>
      </p:sp>
      <p:sp>
        <p:nvSpPr>
          <p:cNvPr id="8" name="Google Shape;155;g34519fc2d75_0_8">
            <a:extLst>
              <a:ext uri="{FF2B5EF4-FFF2-40B4-BE49-F238E27FC236}">
                <a16:creationId xmlns:a16="http://schemas.microsoft.com/office/drawing/2014/main" id="{F0CADAE3-6F1F-C3F2-F8EA-1D3361908B8D}"/>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Direttiva sulla plastica monouso</a:t>
            </a:r>
          </a:p>
        </p:txBody>
      </p:sp>
    </p:spTree>
    <p:extLst>
      <p:ext uri="{BB962C8B-B14F-4D97-AF65-F5344CB8AC3E}">
        <p14:creationId xmlns:p14="http://schemas.microsoft.com/office/powerpoint/2010/main" val="2788580201"/>
      </p:ext>
    </p:extLst>
  </p:cSld>
  <p:clrMapOvr>
    <a:masterClrMapping/>
  </p:clrMapOvr>
</p:sld>
</file>

<file path=ppt/slides/slide3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826BE16-5F38-A6A5-FDD8-132D71574AD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0128A766-B10C-4D24-F812-5381B151DE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1819425-D955-E742-190C-40775EE82FB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36</a:t>
            </a:fld>
            <a:endParaRPr/>
          </a:p>
        </p:txBody>
      </p:sp>
      <p:sp>
        <p:nvSpPr>
          <p:cNvPr id="2" name="Google Shape;154;g34519fc2d75_0_8">
            <a:extLst>
              <a:ext uri="{FF2B5EF4-FFF2-40B4-BE49-F238E27FC236}">
                <a16:creationId xmlns:a16="http://schemas.microsoft.com/office/drawing/2014/main" id="{6538EBF8-34F2-4045-8322-439EDCB9293B}"/>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Riguarda la progettazione, la raccolta, il riciclaggio e il passaporto digitale delle batterie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Richiede informazioni sul contenuto riciclato, la durata e la tracciabilità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gestire in modo responsabile le batterie presenti nelle apparecchiature</a:t>
            </a:r>
          </a:p>
        </p:txBody>
      </p:sp>
      <p:sp>
        <p:nvSpPr>
          <p:cNvPr id="3" name="Google Shape;155;g34519fc2d75_0_8">
            <a:extLst>
              <a:ext uri="{FF2B5EF4-FFF2-40B4-BE49-F238E27FC236}">
                <a16:creationId xmlns:a16="http://schemas.microsoft.com/office/drawing/2014/main" id="{5F2303E8-83AC-D01D-493C-9A69D44A3C53}"/>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Regolamento sulle batterie e sui rifiuti di batterie</a:t>
            </a:r>
          </a:p>
        </p:txBody>
      </p:sp>
      <p:sp>
        <p:nvSpPr>
          <p:cNvPr id="5" name="Google Shape;143;g34519fc2d75_0_0">
            <a:extLst>
              <a:ext uri="{FF2B5EF4-FFF2-40B4-BE49-F238E27FC236}">
                <a16:creationId xmlns:a16="http://schemas.microsoft.com/office/drawing/2014/main" id="{6BF9B285-7DB6-D92D-55D9-1C817B6865A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66327BE-6917-F6BA-A9DD-A630951F9212}"/>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Limita l'uso di sostanze pericolose nelle apparecchiature elettroniche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Include piombo, mercurio, cadmio, ecc.</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le organizzazioni culturali devono garantire la conformità delle apparecchiature</a:t>
            </a:r>
          </a:p>
        </p:txBody>
      </p:sp>
      <p:sp>
        <p:nvSpPr>
          <p:cNvPr id="8" name="Google Shape;155;g34519fc2d75_0_8">
            <a:extLst>
              <a:ext uri="{FF2B5EF4-FFF2-40B4-BE49-F238E27FC236}">
                <a16:creationId xmlns:a16="http://schemas.microsoft.com/office/drawing/2014/main" id="{802548F6-A3D7-6E31-E56A-C40A69645C2F}"/>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Restrizione delle sostanze pericolose (RoHS)</a:t>
            </a:r>
          </a:p>
        </p:txBody>
      </p:sp>
    </p:spTree>
    <p:extLst>
      <p:ext uri="{BB962C8B-B14F-4D97-AF65-F5344CB8AC3E}">
        <p14:creationId xmlns:p14="http://schemas.microsoft.com/office/powerpoint/2010/main" val="1261039641"/>
      </p:ext>
    </p:extLst>
  </p:cSld>
  <p:clrMapOvr>
    <a:masterClrMapping/>
  </p:clrMapOvr>
</p:sld>
</file>

<file path=ppt/slides/slide3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F6BA7695-2ABE-832B-25F7-2FB701DAF3A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1CD0D66-8376-3C04-2669-8E089AA881E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D78691-316F-4900-6F4F-1E3587760AB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37</a:t>
            </a:fld>
            <a:endParaRPr/>
          </a:p>
        </p:txBody>
      </p:sp>
      <p:sp>
        <p:nvSpPr>
          <p:cNvPr id="2" name="Google Shape;154;g34519fc2d75_0_8">
            <a:extLst>
              <a:ext uri="{FF2B5EF4-FFF2-40B4-BE49-F238E27FC236}">
                <a16:creationId xmlns:a16="http://schemas.microsoft.com/office/drawing/2014/main" id="{55DB1AA7-8759-B64C-64C6-AEFB5DF5D2CD}"/>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Regola i pedaggi stradali per i veicoli pesanti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Tariffe basate sulle emissioni di CO₂, sull'inquinamento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le società di autotrasporti potrebbero dover sostenere costi più elevati; i veicoli più ecologici possono beneficiare di tariffe ridotte</a:t>
            </a:r>
          </a:p>
        </p:txBody>
      </p:sp>
      <p:sp>
        <p:nvSpPr>
          <p:cNvPr id="3" name="Google Shape;155;g34519fc2d75_0_8">
            <a:extLst>
              <a:ext uri="{FF2B5EF4-FFF2-40B4-BE49-F238E27FC236}">
                <a16:creationId xmlns:a16="http://schemas.microsoft.com/office/drawing/2014/main" id="{3D92F53C-16B7-CFBE-D298-E39F223A131F}"/>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Direttiva </a:t>
            </a:r>
            <a:r>
              <a:rPr lang="en-US" sz="5000" b="1" dirty="0" err="1">
                <a:solidFill>
                  <a:schemeClr val="tx1"/>
                </a:solidFill>
                <a:latin typeface="Calibri"/>
                <a:ea typeface="Calibri"/>
                <a:cs typeface="Calibri"/>
                <a:sym typeface="Calibri"/>
              </a:rPr>
              <a:t>Eurobollo</a:t>
            </a:r>
          </a:p>
        </p:txBody>
      </p:sp>
      <p:sp>
        <p:nvSpPr>
          <p:cNvPr id="5" name="Google Shape;143;g34519fc2d75_0_0">
            <a:extLst>
              <a:ext uri="{FF2B5EF4-FFF2-40B4-BE49-F238E27FC236}">
                <a16:creationId xmlns:a16="http://schemas.microsoft.com/office/drawing/2014/main" id="{D5970042-EEA4-9162-08FC-E2DE3D4060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7DFB8BF6-3E9C-974B-AA98-0CCD83ACEE49}"/>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Sistema di tariffazione del carbonio per gli edifici e il trasporto su strada a partire dal 2027</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 fornitori di carburante acquistano quote di emissione, aumentando i costi dei combustibili fossili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il settore culturale potrebbe dover sostenere costi energetici e di trasporto più elevati</a:t>
            </a:r>
          </a:p>
        </p:txBody>
      </p:sp>
      <p:sp>
        <p:nvSpPr>
          <p:cNvPr id="8" name="Google Shape;155;g34519fc2d75_0_8">
            <a:extLst>
              <a:ext uri="{FF2B5EF4-FFF2-40B4-BE49-F238E27FC236}">
                <a16:creationId xmlns:a16="http://schemas.microsoft.com/office/drawing/2014/main" id="{05A5A34E-15AE-5E00-611D-EFE3FC1C805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Sistema di scambio delle quote di emissione dell'UE 2 (EU ETS 2)</a:t>
            </a:r>
          </a:p>
        </p:txBody>
      </p:sp>
    </p:spTree>
    <p:extLst>
      <p:ext uri="{BB962C8B-B14F-4D97-AF65-F5344CB8AC3E}">
        <p14:creationId xmlns:p14="http://schemas.microsoft.com/office/powerpoint/2010/main" val="773443505"/>
      </p:ext>
    </p:extLst>
  </p:cSld>
  <p:clrMapOvr>
    <a:masterClrMapping/>
  </p:clrMapOvr>
</p:sld>
</file>

<file path=ppt/slides/slide3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770921-3ECE-5C2B-2211-66AD7617192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30975D-D528-39E9-46D8-BD922A59EE6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2868E80-DCC8-86FB-0B29-077E9BF79C3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38</a:t>
            </a:fld>
            <a:endParaRPr/>
          </a:p>
        </p:txBody>
      </p:sp>
      <p:sp>
        <p:nvSpPr>
          <p:cNvPr id="2" name="Google Shape;154;g34519fc2d75_0_8">
            <a:extLst>
              <a:ext uri="{FF2B5EF4-FFF2-40B4-BE49-F238E27FC236}">
                <a16:creationId xmlns:a16="http://schemas.microsoft.com/office/drawing/2014/main" id="{8A3DA362-E60B-847B-3939-BC1AEC7394E9}"/>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 norme sul riciclaggio possono essere difficili da seguire nei paesi piccoli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Alcuni materiali teatrali non possono essere riciclati a livello locale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 restrizioni all'esportazione dei rifiuti limitano le opzioni di conformità</a:t>
            </a:r>
          </a:p>
        </p:txBody>
      </p:sp>
      <p:sp>
        <p:nvSpPr>
          <p:cNvPr id="3" name="Google Shape;155;g34519fc2d75_0_8">
            <a:extLst>
              <a:ext uri="{FF2B5EF4-FFF2-40B4-BE49-F238E27FC236}">
                <a16:creationId xmlns:a16="http://schemas.microsoft.com/office/drawing/2014/main" id="{D0957D0A-6B96-9651-1072-B3CD430898D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Nota speciale: Paesi di piccole dimensioni</a:t>
            </a:r>
          </a:p>
        </p:txBody>
      </p:sp>
      <p:sp>
        <p:nvSpPr>
          <p:cNvPr id="5" name="Google Shape;143;g34519fc2d75_0_0">
            <a:extLst>
              <a:ext uri="{FF2B5EF4-FFF2-40B4-BE49-F238E27FC236}">
                <a16:creationId xmlns:a16="http://schemas.microsoft.com/office/drawing/2014/main" id="{317FA11A-18BD-7FB8-B861-AD88264060F7}"/>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D8696576-5A3C-C2BC-9914-3AD83DE21D5F}"/>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Sistema di tariffazione del carbonio per gli edifici e il trasporto su strada a partire dal 2027</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 fornitori di carburante acquistano quote di emissione, aumentando i costi dei combustibili fossili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Impatto: il settore culturale potrebbe dover affrontare costi energetici e di trasporto più elevati</a:t>
            </a:r>
          </a:p>
        </p:txBody>
      </p:sp>
      <p:sp>
        <p:nvSpPr>
          <p:cNvPr id="8" name="Google Shape;155;g34519fc2d75_0_8">
            <a:extLst>
              <a:ext uri="{FF2B5EF4-FFF2-40B4-BE49-F238E27FC236}">
                <a16:creationId xmlns:a16="http://schemas.microsoft.com/office/drawing/2014/main" id="{DD50D1AC-4B35-32F0-AA51-FEBA13A630FF}"/>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Sistema di scambio delle quote di emissione dell'UE 2 (EU ETS 2)</a:t>
            </a:r>
          </a:p>
        </p:txBody>
      </p:sp>
    </p:spTree>
    <p:extLst>
      <p:ext uri="{BB962C8B-B14F-4D97-AF65-F5344CB8AC3E}">
        <p14:creationId xmlns:p14="http://schemas.microsoft.com/office/powerpoint/2010/main" val="439531032"/>
      </p:ext>
    </p:extLst>
  </p:cSld>
  <p:clrMapOvr>
    <a:masterClrMapping/>
  </p:clrMapOvr>
</p:sld>
</file>

<file path=ppt/slides/slide3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2C37407-38A5-BC7A-4E9E-E1722BA0097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42C7743-8021-6B8C-BE57-4AA04DB9E3D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8178D39-144F-B3B0-6C8B-521F4B188A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39</a:t>
            </a:fld>
            <a:endParaRPr/>
          </a:p>
        </p:txBody>
      </p:sp>
      <p:sp>
        <p:nvSpPr>
          <p:cNvPr id="2" name="Google Shape;154;g34519fc2d75_0_8">
            <a:extLst>
              <a:ext uri="{FF2B5EF4-FFF2-40B4-BE49-F238E27FC236}">
                <a16:creationId xmlns:a16="http://schemas.microsoft.com/office/drawing/2014/main" id="{80983F82-C170-F86C-D894-A553D4A9FD83}"/>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Global Reporting Initiative (GRI)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Quadro di riferimento per una rendicontazione trasparente in materia di sostenibilità</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responsabilità in materia di impatto economico, ambientale e sociale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rendicontazione degli impatti di festival, teatri e aziende</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ISO 14001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Standard per i sistemi di gestione ambientale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err="1">
                <a:solidFill>
                  <a:schemeClr val="dk1"/>
                </a:solidFill>
                <a:latin typeface="30"/>
                <a:ea typeface="Calibri"/>
                <a:cs typeface="Calibri"/>
                <a:sym typeface="Calibri"/>
              </a:rPr>
              <a:t>sistematizzare </a:t>
            </a:r>
            <a:r>
              <a:rPr lang="en-US" sz="3000" dirty="0">
                <a:solidFill>
                  <a:schemeClr val="dk1"/>
                </a:solidFill>
                <a:latin typeface="30"/>
                <a:ea typeface="Calibri"/>
                <a:cs typeface="Calibri"/>
                <a:sym typeface="Calibri"/>
              </a:rPr>
              <a:t>la gestione ambientale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gestione delle pratiche ambientali nei luoghi di cultura</a:t>
            </a:r>
          </a:p>
        </p:txBody>
      </p:sp>
      <p:sp>
        <p:nvSpPr>
          <p:cNvPr id="3" name="Google Shape;155;g34519fc2d75_0_8">
            <a:extLst>
              <a:ext uri="{FF2B5EF4-FFF2-40B4-BE49-F238E27FC236}">
                <a16:creationId xmlns:a16="http://schemas.microsoft.com/office/drawing/2014/main" id="{362FED0D-89B2-7B4D-BD9E-E019D22417E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 internazionali</a:t>
            </a:r>
          </a:p>
        </p:txBody>
      </p:sp>
      <p:sp>
        <p:nvSpPr>
          <p:cNvPr id="5" name="Google Shape;143;g34519fc2d75_0_0">
            <a:extLst>
              <a:ext uri="{FF2B5EF4-FFF2-40B4-BE49-F238E27FC236}">
                <a16:creationId xmlns:a16="http://schemas.microsoft.com/office/drawing/2014/main" id="{D2264FB5-F786-7919-CBD4-BBF8AF15F18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8354968"/>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E9F200A-AD45-F211-7371-5E5BACD6566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9AE5CAD-1249-76DD-331F-C07CC38848C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D13501F-E497-3865-5345-E8042A3BD90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a:extLst>
              <a:ext uri="{FF2B5EF4-FFF2-40B4-BE49-F238E27FC236}">
                <a16:creationId xmlns:a16="http://schemas.microsoft.com/office/drawing/2014/main" id="{D1824592-BC9E-BD9F-D84E-4CCA60995A41}"/>
              </a:ext>
            </a:extLst>
          </p:cNvPr>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Fondamenti della sostenibilità</a:t>
            </a:r>
            <a:endParaRPr sz="5000" dirty="0">
              <a:solidFill>
                <a:schemeClr val="dk1"/>
              </a:solidFill>
              <a:latin typeface="Calibri"/>
              <a:ea typeface="Calibri"/>
              <a:cs typeface="Calibri"/>
              <a:sym typeface="Calibri"/>
            </a:endParaRPr>
          </a:p>
        </p:txBody>
      </p:sp>
      <p:sp>
        <p:nvSpPr>
          <p:cNvPr id="145" name="Google Shape;145;g34519fc2d75_0_0">
            <a:extLst>
              <a:ext uri="{FF2B5EF4-FFF2-40B4-BE49-F238E27FC236}">
                <a16:creationId xmlns:a16="http://schemas.microsoft.com/office/drawing/2014/main" id="{24826681-68AA-FD5E-134F-440A6FAFD9EA}"/>
              </a:ext>
            </a:extLst>
          </p:cNvPr>
          <p:cNvSpPr txBox="1"/>
          <p:nvPr/>
        </p:nvSpPr>
        <p:spPr>
          <a:xfrm>
            <a:off x="1176775" y="2355200"/>
            <a:ext cx="16306800" cy="782517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Sviluppo sostenibile</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sviluppo che soddisfa le esigenze del presente senza compromettere la capacità delle generazioni future di soddisfare le proprie esigenze.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Questo approccio sottolinea l'importanza di bilanciare l'uso delle risorse naturali con i bisogni umani, in un quadro di giustizia intergenerazionale.</a:t>
            </a: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La sostenibilità mira a: </a:t>
            </a:r>
            <a:r>
              <a:rPr lang="en-US" sz="3000" dirty="0">
                <a:solidFill>
                  <a:schemeClr val="dk1"/>
                </a:solidFill>
                <a:latin typeface="Calibri"/>
                <a:ea typeface="Calibri"/>
                <a:cs typeface="Calibri"/>
                <a:sym typeface="Calibri"/>
              </a:rPr>
              <a:t>(a) </a:t>
            </a:r>
            <a:r>
              <a:rPr lang="en-US" sz="3000" dirty="0" err="1">
                <a:solidFill>
                  <a:schemeClr val="dk1"/>
                </a:solidFill>
                <a:latin typeface="Calibri"/>
                <a:ea typeface="Calibri"/>
                <a:cs typeface="Calibri"/>
                <a:sym typeface="Calibri"/>
              </a:rPr>
              <a:t>armonizzare </a:t>
            </a:r>
            <a:r>
              <a:rPr lang="en-US" sz="3000" dirty="0">
                <a:solidFill>
                  <a:schemeClr val="dk1"/>
                </a:solidFill>
                <a:latin typeface="Calibri"/>
                <a:ea typeface="Calibri"/>
                <a:cs typeface="Calibri"/>
                <a:sym typeface="Calibri"/>
              </a:rPr>
              <a:t>la crescita economica; (b) proteggere l'ambiente; (c) promuovere il benessere sociale.</a:t>
            </a: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Lo sviluppo sostenibile comporta: </a:t>
            </a:r>
            <a:r>
              <a:rPr lang="en-US" sz="3000" dirty="0">
                <a:solidFill>
                  <a:schemeClr val="dk1"/>
                </a:solidFill>
                <a:latin typeface="Calibri"/>
                <a:ea typeface="Calibri"/>
                <a:cs typeface="Calibri"/>
                <a:sym typeface="Calibri"/>
              </a:rPr>
              <a:t>(a) equità intergenerazionale; (b) integrazione delle dimensioni; (c) cautela e responsabilità.</a:t>
            </a:r>
            <a:endParaRPr lang="en-US"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500" b="1"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AA059F-A7CA-0760-1D95-9868321F645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extLst>
      <p:ext uri="{BB962C8B-B14F-4D97-AF65-F5344CB8AC3E}">
        <p14:creationId xmlns:p14="http://schemas.microsoft.com/office/powerpoint/2010/main" val="1850818699"/>
      </p:ext>
    </p:extLst>
  </p:cSld>
  <p:clrMapOvr>
    <a:masterClrMapping/>
  </p:clrMapOvr>
</p:sld>
</file>

<file path=ppt/slides/slide4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C48F46-1DB7-7C00-2E4A-380E5782E2F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3B2AE72-ACCA-7F1C-2395-6EC46D0F489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85B4EE1-26FB-5AC5-E322-982AF7045F2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40</a:t>
            </a:fld>
            <a:endParaRPr/>
          </a:p>
        </p:txBody>
      </p:sp>
      <p:sp>
        <p:nvSpPr>
          <p:cNvPr id="2" name="Google Shape;154;g34519fc2d75_0_8">
            <a:extLst>
              <a:ext uri="{FF2B5EF4-FFF2-40B4-BE49-F238E27FC236}">
                <a16:creationId xmlns:a16="http://schemas.microsoft.com/office/drawing/2014/main" id="{D3A9603E-2C8A-13C3-EB12-9399442FA58B}"/>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20121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Sistema di gestione sostenibile degli eventi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garantire che gli eventi siano responsabili dal punto di vista ambientale e sociale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err="1">
                <a:solidFill>
                  <a:schemeClr val="dk1"/>
                </a:solidFill>
                <a:latin typeface="30"/>
                <a:ea typeface="Calibri"/>
                <a:cs typeface="Calibri"/>
                <a:sym typeface="Calibri"/>
              </a:rPr>
              <a:t>organizzazione </a:t>
            </a:r>
            <a:r>
              <a:rPr lang="en-US" sz="3000" dirty="0">
                <a:solidFill>
                  <a:schemeClr val="dk1"/>
                </a:solidFill>
                <a:latin typeface="30"/>
                <a:ea typeface="Calibri"/>
                <a:cs typeface="Calibri"/>
                <a:sym typeface="Calibri"/>
              </a:rPr>
              <a:t>di festival e spettacoli sostenibili</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50001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Sistema di gestione dell'energia</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migliorare l'efficienza energetica e l'attuazione delle politiche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gestire </a:t>
            </a:r>
            <a:r>
              <a:rPr lang="en-US" sz="3000" dirty="0" err="1">
                <a:solidFill>
                  <a:schemeClr val="dk1"/>
                </a:solidFill>
                <a:latin typeface="30"/>
                <a:ea typeface="Calibri"/>
                <a:cs typeface="Calibri"/>
                <a:sym typeface="Calibri"/>
              </a:rPr>
              <a:t>in modo sostenibile</a:t>
            </a:r>
            <a:r>
              <a:rPr lang="en-US" sz="3000" dirty="0">
                <a:solidFill>
                  <a:schemeClr val="dk1"/>
                </a:solidFill>
                <a:latin typeface="30"/>
                <a:ea typeface="Calibri"/>
                <a:cs typeface="Calibri"/>
                <a:sym typeface="Calibri"/>
              </a:rPr>
              <a:t> il consumo energetico delle sedi</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7DC6DEAF-8651-1454-9BF3-C0416A2B6BB0}"/>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 internazionali</a:t>
            </a:r>
          </a:p>
        </p:txBody>
      </p:sp>
      <p:sp>
        <p:nvSpPr>
          <p:cNvPr id="5" name="Google Shape;143;g34519fc2d75_0_0">
            <a:extLst>
              <a:ext uri="{FF2B5EF4-FFF2-40B4-BE49-F238E27FC236}">
                <a16:creationId xmlns:a16="http://schemas.microsoft.com/office/drawing/2014/main" id="{A22A962D-8887-7C47-23D4-04E35F5698F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3294357"/>
      </p:ext>
    </p:extLst>
  </p:cSld>
  <p:clrMapOvr>
    <a:masterClrMapping/>
  </p:clrMapOvr>
</p:sld>
</file>

<file path=ppt/slides/slide4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72B0151-305C-4E8A-6DF7-039A90758A1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0355F11-F5D5-7652-CBC3-F729176A808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D8A4E1A-6D09-6640-FA4E-5C24F13AFEA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41</a:t>
            </a:fld>
            <a:endParaRPr/>
          </a:p>
        </p:txBody>
      </p:sp>
      <p:sp>
        <p:nvSpPr>
          <p:cNvPr id="2" name="Google Shape;154;g34519fc2d75_0_8">
            <a:extLst>
              <a:ext uri="{FF2B5EF4-FFF2-40B4-BE49-F238E27FC236}">
                <a16:creationId xmlns:a16="http://schemas.microsoft.com/office/drawing/2014/main" id="{7F60518C-C47E-14CE-1568-F3C670CEC121}"/>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Sistema di ecogestione e audit (EMAS)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Sistema dell'UE per migliorare le prestazioni ambientali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miglioramento continuo delle prestazioni ambientali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Ridurre l'impatto ambientale negativo delle sedi</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OEKO-TEX</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Certificazione per tessuti sostenibili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garantire tessuti sicuri ed ecologici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costumi e materiali di scena nelle produzioni</a:t>
            </a:r>
          </a:p>
        </p:txBody>
      </p:sp>
      <p:sp>
        <p:nvSpPr>
          <p:cNvPr id="3" name="Google Shape;155;g34519fc2d75_0_8">
            <a:extLst>
              <a:ext uri="{FF2B5EF4-FFF2-40B4-BE49-F238E27FC236}">
                <a16:creationId xmlns:a16="http://schemas.microsoft.com/office/drawing/2014/main" id="{47BA0EEB-7406-7D24-5842-D363980B33C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 internazionali</a:t>
            </a:r>
          </a:p>
        </p:txBody>
      </p:sp>
      <p:sp>
        <p:nvSpPr>
          <p:cNvPr id="5" name="Google Shape;143;g34519fc2d75_0_0">
            <a:extLst>
              <a:ext uri="{FF2B5EF4-FFF2-40B4-BE49-F238E27FC236}">
                <a16:creationId xmlns:a16="http://schemas.microsoft.com/office/drawing/2014/main" id="{CA083ED4-E5F4-81D3-D3D8-08E8F10FFA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4599066"/>
      </p:ext>
    </p:extLst>
  </p:cSld>
  <p:clrMapOvr>
    <a:masterClrMapping/>
  </p:clrMapOvr>
</p:sld>
</file>

<file path=ppt/slides/slide4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69E155-DACB-E7EF-020B-5C0D288B811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F853AEF-A9EE-8C76-C699-0475D7EDA7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F634CE81-B695-5AB6-C952-28AD4EFED8C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42</a:t>
            </a:fld>
            <a:endParaRPr/>
          </a:p>
        </p:txBody>
      </p:sp>
      <p:sp>
        <p:nvSpPr>
          <p:cNvPr id="2" name="Google Shape;154;g34519fc2d75_0_8">
            <a:extLst>
              <a:ext uri="{FF2B5EF4-FFF2-40B4-BE49-F238E27FC236}">
                <a16:creationId xmlns:a16="http://schemas.microsoft.com/office/drawing/2014/main" id="{F8237005-A30B-34FC-E52E-9DF3CFB06661}"/>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Certificazione B Corp</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Che cos'è? </a:t>
            </a:r>
            <a:r>
              <a:rPr lang="en-US" sz="3000" dirty="0">
                <a:solidFill>
                  <a:schemeClr val="dk1"/>
                </a:solidFill>
                <a:latin typeface="30"/>
                <a:ea typeface="Calibri"/>
                <a:cs typeface="Calibri"/>
                <a:sym typeface="Calibri"/>
              </a:rPr>
              <a:t>Certificazione per aziende con un impatto sociale e ambientale positivo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valutare le prestazioni di sostenibilità in modo olistico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adottare modelli di business sostenibili nel settore artistico</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BREEAM e LEED</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Cosa sono? </a:t>
            </a:r>
            <a:r>
              <a:rPr lang="en-US" sz="3000" dirty="0">
                <a:solidFill>
                  <a:schemeClr val="dk1"/>
                </a:solidFill>
                <a:latin typeface="30"/>
                <a:ea typeface="Calibri"/>
                <a:cs typeface="Calibri"/>
                <a:sym typeface="Calibri"/>
              </a:rPr>
              <a:t>Certificazioni di sostenibilità degli edifici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Scopo: </a:t>
            </a:r>
            <a:r>
              <a:rPr lang="en-US" sz="3000" dirty="0">
                <a:solidFill>
                  <a:schemeClr val="dk1"/>
                </a:solidFill>
                <a:latin typeface="30"/>
                <a:ea typeface="Calibri"/>
                <a:cs typeface="Calibri"/>
                <a:sym typeface="Calibri"/>
              </a:rPr>
              <a:t>ridurre l'impronta ecologica, migliorare il benessere degli occupanti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Applicazione: </a:t>
            </a:r>
            <a:r>
              <a:rPr lang="en-US" sz="3000" dirty="0">
                <a:solidFill>
                  <a:schemeClr val="dk1"/>
                </a:solidFill>
                <a:latin typeface="30"/>
                <a:ea typeface="Calibri"/>
                <a:cs typeface="Calibri"/>
                <a:sym typeface="Calibri"/>
              </a:rPr>
              <a:t>progettazione e gestione eco-compatibili di teatri, musei, </a:t>
            </a:r>
            <a:r>
              <a:rPr lang="en-US" sz="3000" dirty="0" err="1">
                <a:solidFill>
                  <a:schemeClr val="dk1"/>
                </a:solidFill>
                <a:latin typeface="30"/>
                <a:ea typeface="Calibri"/>
                <a:cs typeface="Calibri"/>
                <a:sym typeface="Calibri"/>
              </a:rPr>
              <a:t>luoghi di interesse</a:t>
            </a:r>
            <a:r>
              <a:rPr lang="en-US" sz="3000" dirty="0">
                <a:solidFill>
                  <a:schemeClr val="dk1"/>
                </a:solidFill>
                <a:latin typeface="30"/>
                <a:ea typeface="Calibri"/>
                <a:cs typeface="Calibri"/>
                <a:sym typeface="Calibri"/>
              </a:rPr>
              <a:t> culturale</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918D4850-CF69-96A1-C773-F1CEA316B3D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 internazionali</a:t>
            </a:r>
          </a:p>
        </p:txBody>
      </p:sp>
      <p:sp>
        <p:nvSpPr>
          <p:cNvPr id="5" name="Google Shape;143;g34519fc2d75_0_0">
            <a:extLst>
              <a:ext uri="{FF2B5EF4-FFF2-40B4-BE49-F238E27FC236}">
                <a16:creationId xmlns:a16="http://schemas.microsoft.com/office/drawing/2014/main" id="{AC9B322E-78DC-F436-3E42-6BC8C2C4E5F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6385251"/>
      </p:ext>
    </p:extLst>
  </p:cSld>
  <p:clrMapOvr>
    <a:masterClrMapping/>
  </p:clrMapOvr>
</p:sld>
</file>

<file path=ppt/slides/slide43.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Attività C3.A1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Progettazione di azioni inclusive rivolte al pubblico</a:t>
            </a:r>
          </a:p>
        </p:txBody>
      </p:sp>
      <p:sp>
        <p:nvSpPr>
          <p:cNvPr id="8" name="TextBox 7">
            <a:extLst>
              <a:ext uri="{FF2B5EF4-FFF2-40B4-BE49-F238E27FC236}">
                <a16:creationId xmlns:a16="http://schemas.microsoft.com/office/drawing/2014/main" id="{FBB1BE1D-FCD7-3B1A-B1E8-C0BBC2C7BEE7}"/>
              </a:ext>
            </a:extLst>
          </p:cNvPr>
          <p:cNvSpPr txBox="1"/>
          <p:nvPr/>
        </p:nvSpPr>
        <p:spPr>
          <a:xfrm>
            <a:off x="2939143" y="4911804"/>
            <a:ext cx="13193486" cy="4247317"/>
          </a:xfrm>
          <a:prstGeom prst="rect">
            <a:avLst/>
          </a:prstGeom>
          <a:noFill/>
        </p:spPr>
        <p:txBody>
          <a:bodyPr wrap="square">
            <a:spAutoFit/>
          </a:bodyPr>
          <a:lstStyle/>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Identificare un gruppo sottorappresentato, progettare un'azione inclusiva e collegarla ai quadri di riferimento globali, europei e internazionali in materia di sostenibilità.</a:t>
            </a: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Scrivere una breve dichiarazione di impegno per un pubblico inclusivo:</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latin typeface="Calibri" panose="020F0502020204030204" pitchFamily="34" charset="0"/>
                <a:ea typeface="Calibri" panose="020F0502020204030204" pitchFamily="34" charset="0"/>
                <a:cs typeface="Times New Roman" panose="02020603050405020304" pitchFamily="18" charset="0"/>
              </a:rPr>
              <a:t>     "Ci impegniamo ad aumentare la diversità del pubblico attraverso [obiettivo specifico] mediante</a:t>
            </a:r>
          </a:p>
          <a:p>
            <a:r>
              <a:rPr lang="en-US" sz="3200" dirty="0">
                <a:latin typeface="Calibri" panose="020F0502020204030204" pitchFamily="34" charset="0"/>
                <a:ea typeface="Calibri" panose="020F0502020204030204" pitchFamily="34" charset="0"/>
                <a:cs typeface="Times New Roman" panose="02020603050405020304" pitchFamily="18" charset="0"/>
              </a:rPr>
              <a:t>      [azione chiave], in linea con [SDG], [legislazione] e [standard]".</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14232164"/>
      </p:ext>
    </p:extLst>
  </p:cSld>
  <p:clrMapOvr>
    <a:masterClrMapping/>
  </p:clrMapOvr>
</p:sld>
</file>

<file path=ppt/slides/slide4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5CBD2123-849E-DCBC-2D64-FFBE0033163E}"/>
            </a:ext>
          </a:extLst>
        </p:cNvPr>
        <p:cNvGrpSpPr/>
        <p:nvPr/>
      </p:nvGrpSpPr>
      <p:grpSpPr>
        <a:xfrm>
          <a:off x="0" y="0"/>
          <a:ext cx="0" cy="0"/>
          <a:chOff x="0" y="0"/>
          <a:chExt cx="0" cy="0"/>
        </a:xfrm>
      </p:grpSpPr>
      <p:sp>
        <p:nvSpPr>
          <p:cNvPr id="134" name="Google Shape;134;p7">
            <a:extLst>
              <a:ext uri="{FF2B5EF4-FFF2-40B4-BE49-F238E27FC236}">
                <a16:creationId xmlns:a16="http://schemas.microsoft.com/office/drawing/2014/main" id="{9064764B-ACA2-60C7-024F-9BCF3C1C2854}"/>
              </a:ext>
            </a:extLst>
          </p:cNvPr>
          <p:cNvSpPr txBox="1"/>
          <p:nvPr/>
        </p:nvSpPr>
        <p:spPr>
          <a:xfrm>
            <a:off x="12723223" y="3688118"/>
            <a:ext cx="5564777" cy="134748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Lezione 3: </a:t>
            </a:r>
            <a:r>
              <a:rPr lang="en-US" sz="5000" b="1" dirty="0">
                <a:solidFill>
                  <a:schemeClr val="tx1"/>
                </a:solidFill>
                <a:latin typeface="Calibri"/>
                <a:ea typeface="Calibri"/>
                <a:cs typeface="Calibri"/>
                <a:sym typeface="Calibri"/>
              </a:rPr>
              <a:t>  Strategie per l'impatto ambientale e la riduzione delle arti dello spettacolo</a:t>
            </a:r>
          </a:p>
        </p:txBody>
      </p:sp>
      <p:sp>
        <p:nvSpPr>
          <p:cNvPr id="135" name="Google Shape;135;p7">
            <a:extLst>
              <a:ext uri="{FF2B5EF4-FFF2-40B4-BE49-F238E27FC236}">
                <a16:creationId xmlns:a16="http://schemas.microsoft.com/office/drawing/2014/main" id="{565F50CA-FC01-8533-5964-912BA5D53D2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44</a:t>
            </a:fld>
            <a:endParaRPr/>
          </a:p>
        </p:txBody>
      </p:sp>
      <p:pic>
        <p:nvPicPr>
          <p:cNvPr id="3" name="Picture 2">
            <a:extLst>
              <a:ext uri="{FF2B5EF4-FFF2-40B4-BE49-F238E27FC236}">
                <a16:creationId xmlns:a16="http://schemas.microsoft.com/office/drawing/2014/main" id="{DBA8A83C-C725-052C-1958-3AC08F0403F4}"/>
              </a:ext>
            </a:extLst>
          </p:cNvPr>
          <p:cNvPicPr>
            <a:picLocks noChangeAspect="1"/>
          </p:cNvPicPr>
          <p:nvPr/>
        </p:nvPicPr>
        <p:blipFill>
          <a:blip r:embed="rId3"/>
          <a:srcRect l="18051"/>
          <a:stretch>
            <a:fillRect/>
          </a:stretch>
        </p:blipFill>
        <p:spPr>
          <a:xfrm>
            <a:off x="0" y="0"/>
            <a:ext cx="12573000" cy="10287000"/>
          </a:xfrm>
          <a:prstGeom prst="rect">
            <a:avLst/>
          </a:prstGeom>
        </p:spPr>
      </p:pic>
    </p:spTree>
    <p:extLst>
      <p:ext uri="{BB962C8B-B14F-4D97-AF65-F5344CB8AC3E}">
        <p14:creationId xmlns:p14="http://schemas.microsoft.com/office/powerpoint/2010/main" val="4044053343"/>
      </p:ext>
    </p:extLst>
  </p:cSld>
  <p:clrMapOvr>
    <a:masterClrMapping/>
  </p:clrMapOvr>
</p:sld>
</file>

<file path=ppt/slides/slide4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A69595B-0CBC-369A-53E5-C2304AE42FB0}"/>
            </a:ext>
          </a:extLst>
        </p:cNvPr>
        <p:cNvGrpSpPr/>
        <p:nvPr/>
      </p:nvGrpSpPr>
      <p:grpSpPr>
        <a:xfrm>
          <a:off x="0" y="0"/>
          <a:ext cx="0" cy="0"/>
          <a:chOff x="0" y="0"/>
          <a:chExt cx="0" cy="0"/>
        </a:xfrm>
      </p:grpSpPr>
      <p:pic>
        <p:nvPicPr>
          <p:cNvPr id="7" name="Imatge 1" descr="Diagrama&#10;&#10;El contenido generado por IA puede ser incorrecto.">
            <a:extLst>
              <a:ext uri="{FF2B5EF4-FFF2-40B4-BE49-F238E27FC236}">
                <a16:creationId xmlns:a16="http://schemas.microsoft.com/office/drawing/2014/main" id="{061173B5-E7FE-3892-7F33-6831B6BF51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54840" y="4087388"/>
            <a:ext cx="6150173" cy="5664416"/>
          </a:xfrm>
          <a:prstGeom prst="rect">
            <a:avLst/>
          </a:prstGeom>
          <a:noFill/>
          <a:ln>
            <a:noFill/>
          </a:ln>
        </p:spPr>
      </p:pic>
      <p:sp>
        <p:nvSpPr>
          <p:cNvPr id="142" name="Google Shape;142;g34519fc2d75_0_0">
            <a:extLst>
              <a:ext uri="{FF2B5EF4-FFF2-40B4-BE49-F238E27FC236}">
                <a16:creationId xmlns:a16="http://schemas.microsoft.com/office/drawing/2014/main" id="{D866D900-4F51-1056-672D-5432CFCA936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AF078E-55EB-EF41-C3CB-6B664CFADA7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45</a:t>
            </a:fld>
            <a:endParaRPr/>
          </a:p>
        </p:txBody>
      </p:sp>
      <p:sp>
        <p:nvSpPr>
          <p:cNvPr id="2" name="Google Shape;154;g34519fc2d75_0_8">
            <a:extLst>
              <a:ext uri="{FF2B5EF4-FFF2-40B4-BE49-F238E27FC236}">
                <a16:creationId xmlns:a16="http://schemas.microsoft.com/office/drawing/2014/main" id="{E8947084-BF27-4934-5E71-7A5A181F33E1}"/>
              </a:ext>
            </a:extLst>
          </p:cNvPr>
          <p:cNvSpPr txBox="1"/>
          <p:nvPr/>
        </p:nvSpPr>
        <p:spPr>
          <a:xfrm>
            <a:off x="1336525" y="2678131"/>
            <a:ext cx="15163800" cy="670948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Piano: </a:t>
            </a:r>
            <a:r>
              <a:rPr lang="en-US" sz="3000" dirty="0">
                <a:solidFill>
                  <a:schemeClr val="dk1"/>
                </a:solidFill>
                <a:latin typeface="30"/>
                <a:ea typeface="Calibri"/>
                <a:cs typeface="Calibri"/>
                <a:sym typeface="Calibri"/>
              </a:rPr>
              <a:t>identificare gli aspetti e gli impatti ambientali significativi, fissare obiettivi chiari e definire azioni specifiche.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Azione: </a:t>
            </a:r>
            <a:r>
              <a:rPr lang="en-US" sz="3000" dirty="0">
                <a:solidFill>
                  <a:schemeClr val="dk1"/>
                </a:solidFill>
                <a:latin typeface="30"/>
                <a:ea typeface="Calibri"/>
                <a:cs typeface="Calibri"/>
                <a:sym typeface="Calibri"/>
              </a:rPr>
              <a:t>implementare i processi pianificati per conformarsi ai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i requisiti di sostenibilità e normativi.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Controllare: </a:t>
            </a:r>
            <a:r>
              <a:rPr lang="en-US" sz="3000" dirty="0">
                <a:solidFill>
                  <a:schemeClr val="dk1"/>
                </a:solidFill>
                <a:latin typeface="30"/>
                <a:ea typeface="Calibri"/>
                <a:cs typeface="Calibri"/>
                <a:sym typeface="Calibri"/>
              </a:rPr>
              <a:t>monitorare le prestazioni attraverso audit interni e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revisioni della direzione, assicurando l'efficacia delle azioni.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Agire: </a:t>
            </a:r>
            <a:r>
              <a:rPr lang="en-US" sz="3000" dirty="0">
                <a:solidFill>
                  <a:schemeClr val="dk1"/>
                </a:solidFill>
                <a:latin typeface="30"/>
                <a:ea typeface="Calibri"/>
                <a:cs typeface="Calibri"/>
                <a:sym typeface="Calibri"/>
              </a:rPr>
              <a:t>intraprendere azioni correttive e migliorare continuamente le  strategie,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creando un ciclo di miglioramenti continui in materia di sostenibilità.</a:t>
            </a:r>
          </a:p>
        </p:txBody>
      </p:sp>
      <p:sp>
        <p:nvSpPr>
          <p:cNvPr id="3" name="Google Shape;155;g34519fc2d75_0_8">
            <a:extLst>
              <a:ext uri="{FF2B5EF4-FFF2-40B4-BE49-F238E27FC236}">
                <a16:creationId xmlns:a16="http://schemas.microsoft.com/office/drawing/2014/main" id="{D7F57021-F08F-0720-8C03-8BBF6BE378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Ciclo PDCA</a:t>
            </a:r>
          </a:p>
        </p:txBody>
      </p:sp>
      <p:sp>
        <p:nvSpPr>
          <p:cNvPr id="5" name="Google Shape;143;g34519fc2d75_0_0">
            <a:extLst>
              <a:ext uri="{FF2B5EF4-FFF2-40B4-BE49-F238E27FC236}">
                <a16:creationId xmlns:a16="http://schemas.microsoft.com/office/drawing/2014/main" id="{734FC064-2BE0-25FE-F4D3-1E621A2E738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3828345"/>
      </p:ext>
    </p:extLst>
  </p:cSld>
  <p:clrMapOvr>
    <a:masterClrMapping/>
  </p:clrMapOvr>
</p:sld>
</file>

<file path=ppt/slides/slide4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FCF3C8F-3086-15AD-3248-AA293C16581B}"/>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D183623C-CC23-C9A0-6642-6D3C9B9551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639" y="4217360"/>
            <a:ext cx="7355091" cy="5429340"/>
          </a:xfrm>
          <a:prstGeom prst="rect">
            <a:avLst/>
          </a:prstGeom>
        </p:spPr>
      </p:pic>
      <p:sp>
        <p:nvSpPr>
          <p:cNvPr id="142" name="Google Shape;142;g34519fc2d75_0_0">
            <a:extLst>
              <a:ext uri="{FF2B5EF4-FFF2-40B4-BE49-F238E27FC236}">
                <a16:creationId xmlns:a16="http://schemas.microsoft.com/office/drawing/2014/main" id="{EBF1DF33-5B75-044B-EBCC-65DABFCB4E0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9F6C74-E1FE-E22F-2729-E82BE727645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46</a:t>
            </a:fld>
            <a:endParaRPr/>
          </a:p>
        </p:txBody>
      </p:sp>
      <p:sp>
        <p:nvSpPr>
          <p:cNvPr id="2" name="Google Shape;154;g34519fc2d75_0_8">
            <a:extLst>
              <a:ext uri="{FF2B5EF4-FFF2-40B4-BE49-F238E27FC236}">
                <a16:creationId xmlns:a16="http://schemas.microsoft.com/office/drawing/2014/main" id="{8229341F-8338-D7B4-A7B5-D71EF6FD113F}"/>
              </a:ext>
            </a:extLst>
          </p:cNvPr>
          <p:cNvSpPr txBox="1"/>
          <p:nvPr/>
        </p:nvSpPr>
        <p:spPr>
          <a:xfrm>
            <a:off x="1336525" y="2678131"/>
            <a:ext cx="15163800" cy="755587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Che cos'è la LCA?</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Metodologia </a:t>
            </a:r>
            <a:r>
              <a:rPr lang="en-US" sz="3000" dirty="0">
                <a:solidFill>
                  <a:schemeClr val="dk1"/>
                </a:solidFill>
                <a:latin typeface="30"/>
                <a:ea typeface="Calibri"/>
                <a:cs typeface="Calibri"/>
                <a:sym typeface="Calibri"/>
              </a:rPr>
              <a:t>per valutare l'impatto ambientale di un prodotto, servizio o processo durante l'intero ciclo di vita</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Prende in considerazione: </a:t>
            </a:r>
            <a:r>
              <a:rPr lang="en-US" sz="3000" dirty="0">
                <a:solidFill>
                  <a:schemeClr val="dk1"/>
                </a:solidFill>
                <a:latin typeface="30"/>
                <a:ea typeface="Calibri"/>
                <a:cs typeface="Calibri"/>
                <a:sym typeface="Calibri"/>
              </a:rPr>
              <a:t>materiali, energia, rifiuti ed emissioni</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30"/>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Applicazione nelle arti dello spettacolo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Analisi </a:t>
            </a:r>
            <a:r>
              <a:rPr lang="en-US" sz="3000" dirty="0">
                <a:solidFill>
                  <a:schemeClr val="dk1"/>
                </a:solidFill>
                <a:latin typeface="30"/>
                <a:ea typeface="Calibri"/>
                <a:cs typeface="Calibri"/>
                <a:sym typeface="Calibri"/>
              </a:rPr>
              <a:t>dalla produzione allo smaltimento di: costumi, scenografie,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oggetti di scena, consumo energetico, flussi di rifiuti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Supporta </a:t>
            </a:r>
            <a:r>
              <a:rPr lang="en-US" sz="3000" dirty="0">
                <a:solidFill>
                  <a:schemeClr val="dk1"/>
                </a:solidFill>
                <a:latin typeface="30"/>
                <a:ea typeface="Calibri"/>
                <a:cs typeface="Calibri"/>
                <a:sym typeface="Calibri"/>
              </a:rPr>
              <a:t>il processo decisionale sostenibile nei teatri, nei festival e nelle compagnie</a:t>
            </a:r>
          </a:p>
        </p:txBody>
      </p:sp>
      <p:sp>
        <p:nvSpPr>
          <p:cNvPr id="3" name="Google Shape;155;g34519fc2d75_0_8">
            <a:extLst>
              <a:ext uri="{FF2B5EF4-FFF2-40B4-BE49-F238E27FC236}">
                <a16:creationId xmlns:a16="http://schemas.microsoft.com/office/drawing/2014/main" id="{FB965B35-4A7D-6070-DF7D-68357F67E927}"/>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Valutazione del ciclo di vita (LCA)</a:t>
            </a:r>
          </a:p>
        </p:txBody>
      </p:sp>
      <p:sp>
        <p:nvSpPr>
          <p:cNvPr id="4" name="Google Shape;114;p3">
            <a:extLst>
              <a:ext uri="{FF2B5EF4-FFF2-40B4-BE49-F238E27FC236}">
                <a16:creationId xmlns:a16="http://schemas.microsoft.com/office/drawing/2014/main" id="{DF900FDA-D4A7-BA4F-08AB-66681E395E28}"/>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7150978"/>
      </p:ext>
    </p:extLst>
  </p:cSld>
  <p:clrMapOvr>
    <a:masterClrMapping/>
  </p:clrMapOvr>
</p:sld>
</file>

<file path=ppt/slides/slide47.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A4607D-8E5F-B6F5-5DFB-F4B2107A3F39}"/>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A54E33A6-B6A5-82FD-C682-08A2818FB9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639" y="209240"/>
            <a:ext cx="7355091" cy="5429340"/>
          </a:xfrm>
          <a:prstGeom prst="rect">
            <a:avLst/>
          </a:prstGeom>
        </p:spPr>
      </p:pic>
      <p:sp>
        <p:nvSpPr>
          <p:cNvPr id="142" name="Google Shape;142;g34519fc2d75_0_0">
            <a:extLst>
              <a:ext uri="{FF2B5EF4-FFF2-40B4-BE49-F238E27FC236}">
                <a16:creationId xmlns:a16="http://schemas.microsoft.com/office/drawing/2014/main" id="{213908CB-5272-A602-F91D-1A5646397D1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52317B-E73F-E775-1D7C-3E23C53DA70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47</a:t>
            </a:fld>
            <a:endParaRPr/>
          </a:p>
        </p:txBody>
      </p:sp>
      <p:sp>
        <p:nvSpPr>
          <p:cNvPr id="2" name="Google Shape;154;g34519fc2d75_0_8">
            <a:extLst>
              <a:ext uri="{FF2B5EF4-FFF2-40B4-BE49-F238E27FC236}">
                <a16:creationId xmlns:a16="http://schemas.microsoft.com/office/drawing/2014/main" id="{05452A3C-F970-FE54-350A-29AE09CD0CA2}"/>
              </a:ext>
            </a:extLst>
          </p:cNvPr>
          <p:cNvSpPr txBox="1"/>
          <p:nvPr/>
        </p:nvSpPr>
        <p:spPr>
          <a:xfrm>
            <a:off x="1336525" y="2678131"/>
            <a:ext cx="15163800" cy="7709763"/>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Fasi della LCA nelle arti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Pre-produzione, </a:t>
            </a:r>
            <a:r>
              <a:rPr lang="en-US" sz="3000" dirty="0">
                <a:solidFill>
                  <a:schemeClr val="dk1"/>
                </a:solidFill>
                <a:latin typeface="30"/>
                <a:ea typeface="Calibri"/>
                <a:cs typeface="Calibri"/>
                <a:sym typeface="Calibri"/>
              </a:rPr>
              <a:t>approvvigionamento dei materiali, pianificazione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Produzione, </a:t>
            </a:r>
            <a:r>
              <a:rPr lang="en-US" sz="3000" dirty="0">
                <a:solidFill>
                  <a:schemeClr val="dk1"/>
                </a:solidFill>
                <a:latin typeface="30"/>
                <a:ea typeface="Calibri"/>
                <a:cs typeface="Calibri"/>
                <a:sym typeface="Calibri"/>
              </a:rPr>
              <a:t>allestimento scenografico, costumi, consumo energetico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Spettacolo, </a:t>
            </a:r>
            <a:r>
              <a:rPr lang="en-US" sz="3000" dirty="0">
                <a:solidFill>
                  <a:schemeClr val="dk1"/>
                </a:solidFill>
                <a:latin typeface="30"/>
                <a:ea typeface="Calibri"/>
                <a:cs typeface="Calibri"/>
                <a:sym typeface="Calibri"/>
              </a:rPr>
              <a:t>gestione della sede, impatto sul pubblico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Post-produzione, </a:t>
            </a:r>
            <a:r>
              <a:rPr lang="en-US" sz="3000" dirty="0">
                <a:solidFill>
                  <a:schemeClr val="dk1"/>
                </a:solidFill>
                <a:latin typeface="30"/>
                <a:ea typeface="Calibri"/>
                <a:cs typeface="Calibri"/>
                <a:sym typeface="Calibri"/>
              </a:rPr>
              <a:t>smantellamento, riciclaggio, gestione dei rifiuti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Valutazione e miglioramento continuo, </a:t>
            </a:r>
            <a:r>
              <a:rPr lang="en-US" sz="3000" dirty="0">
                <a:solidFill>
                  <a:schemeClr val="dk1"/>
                </a:solidFill>
                <a:latin typeface="30"/>
                <a:ea typeface="Calibri"/>
                <a:cs typeface="Calibri"/>
                <a:sym typeface="Calibri"/>
              </a:rPr>
              <a:t>lezioni apprese, nuove strategie</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Valutazioni correlate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SEA </a:t>
            </a:r>
            <a:r>
              <a:rPr lang="en-US" sz="3000" dirty="0">
                <a:solidFill>
                  <a:schemeClr val="dk1"/>
                </a:solidFill>
                <a:latin typeface="30"/>
                <a:ea typeface="Calibri"/>
                <a:cs typeface="Calibri"/>
                <a:sym typeface="Calibri"/>
              </a:rPr>
              <a:t>(Valutazione ambientale strategica) – politiche e piani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VIA </a:t>
            </a:r>
            <a:r>
              <a:rPr lang="en-US" sz="3000" dirty="0">
                <a:solidFill>
                  <a:schemeClr val="dk1"/>
                </a:solidFill>
                <a:latin typeface="30"/>
                <a:ea typeface="Calibri"/>
                <a:cs typeface="Calibri"/>
                <a:sym typeface="Calibri"/>
              </a:rPr>
              <a:t>(Valutazione di Impatto Ambientale) – progetti specifici</a:t>
            </a:r>
          </a:p>
        </p:txBody>
      </p:sp>
      <p:sp>
        <p:nvSpPr>
          <p:cNvPr id="3" name="Google Shape;155;g34519fc2d75_0_8">
            <a:extLst>
              <a:ext uri="{FF2B5EF4-FFF2-40B4-BE49-F238E27FC236}">
                <a16:creationId xmlns:a16="http://schemas.microsoft.com/office/drawing/2014/main" id="{DA00843A-81F4-AC05-B7D9-90A5ABF8CB3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Valutazione del ciclo di vita (LCA)</a:t>
            </a:r>
          </a:p>
        </p:txBody>
      </p:sp>
      <p:sp>
        <p:nvSpPr>
          <p:cNvPr id="4" name="Google Shape;114;p3">
            <a:extLst>
              <a:ext uri="{FF2B5EF4-FFF2-40B4-BE49-F238E27FC236}">
                <a16:creationId xmlns:a16="http://schemas.microsoft.com/office/drawing/2014/main" id="{210A8C2C-5E06-7960-56EE-EF916332267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9491193"/>
      </p:ext>
    </p:extLst>
  </p:cSld>
  <p:clrMapOvr>
    <a:masterClrMapping/>
  </p:clrMapOvr>
</p:sld>
</file>

<file path=ppt/slides/slide4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A3D57-2CB4-C238-47CB-767976CF6E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C84EF23-6F91-7CF3-15A8-E24E9D93106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BC20AE6D-5BC2-4B46-4508-D82924840B5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0CE3537C-A6FD-F336-38A5-FE404D83034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Attività C3.A2</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76CCB1F5-99AD-FD38-0EAB-21C69BF417F6}"/>
              </a:ext>
            </a:extLst>
          </p:cNvPr>
          <p:cNvSpPr txBox="1"/>
          <p:nvPr/>
        </p:nvSpPr>
        <p:spPr>
          <a:xfrm>
            <a:off x="1828800" y="3948619"/>
            <a:ext cx="15866165" cy="1638334"/>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Applicazione della valutazione del ciclo di vita (LCA) a un workshop sulla formazione sostenibile</a:t>
            </a:r>
          </a:p>
        </p:txBody>
      </p:sp>
      <p:sp>
        <p:nvSpPr>
          <p:cNvPr id="9" name="TextBox 8">
            <a:extLst>
              <a:ext uri="{FF2B5EF4-FFF2-40B4-BE49-F238E27FC236}">
                <a16:creationId xmlns:a16="http://schemas.microsoft.com/office/drawing/2014/main" id="{3AE261B5-733C-B4D7-A6B2-EE0B0D7D3644}"/>
              </a:ext>
            </a:extLst>
          </p:cNvPr>
          <p:cNvSpPr txBox="1"/>
          <p:nvPr/>
        </p:nvSpPr>
        <p:spPr>
          <a:xfrm>
            <a:off x="3124201" y="5758190"/>
            <a:ext cx="10554788" cy="2708434"/>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Quale fase ha mostrato il maggiore impatto ambientale nel tuo esempio?</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Quali idee creano anche benefici sociali, culturali o educativi (ad esempio accessibilità, inclusione, consapevolezza, coinvolgimento dei partecipanti)?</a:t>
            </a:r>
            <a:endParaRPr lang="el-GR"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0727067"/>
      </p:ext>
    </p:extLst>
  </p:cSld>
  <p:clrMapOvr>
    <a:masterClrMapping/>
  </p:clrMapOvr>
</p:sld>
</file>

<file path=ppt/slides/slide4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901A9C9-F4A3-2A73-43FE-8D3B4774071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3B4A25D-8ECD-F5D3-C7E3-759F3C62D55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8A35BCC-4137-9902-6676-6D6E4E922DE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49</a:t>
            </a:fld>
            <a:endParaRPr/>
          </a:p>
        </p:txBody>
      </p:sp>
      <p:sp>
        <p:nvSpPr>
          <p:cNvPr id="2" name="Google Shape;154;g34519fc2d75_0_8">
            <a:extLst>
              <a:ext uri="{FF2B5EF4-FFF2-40B4-BE49-F238E27FC236}">
                <a16:creationId xmlns:a16="http://schemas.microsoft.com/office/drawing/2014/main" id="{05D2CA92-1198-42FB-595C-69C8D4F8E507}"/>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Efficienza energetica </a:t>
            </a:r>
            <a:r>
              <a:rPr lang="en-US" sz="3000" dirty="0">
                <a:solidFill>
                  <a:schemeClr val="dk1"/>
                </a:solidFill>
                <a:latin typeface="30"/>
                <a:ea typeface="Calibri"/>
                <a:cs typeface="Calibri"/>
                <a:sym typeface="Calibri"/>
              </a:rPr>
              <a:t>significa utilizzare la minor quantità possibile di energia senza compromettere l'esperienza artistica.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Principali utilizzi di energia nelle arti dello spettacolo: illuminazione degli edifici, illuminazione del palcoscenico, climatizzazione (HVAC), produzione delle scenografie e spostamenti del pubblico/personale.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Ridurre il consumo energetico abbassa i costi, migliora la sostenibilità e riduce l'impatto ambientale.</a:t>
            </a:r>
          </a:p>
        </p:txBody>
      </p:sp>
      <p:sp>
        <p:nvSpPr>
          <p:cNvPr id="3" name="Google Shape;155;g34519fc2d75_0_8">
            <a:extLst>
              <a:ext uri="{FF2B5EF4-FFF2-40B4-BE49-F238E27FC236}">
                <a16:creationId xmlns:a16="http://schemas.microsoft.com/office/drawing/2014/main" id="{4BB45851-20F8-A73C-B39E-8F8AD6F9B78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Efficienza energetica</a:t>
            </a:r>
          </a:p>
        </p:txBody>
      </p:sp>
      <p:sp>
        <p:nvSpPr>
          <p:cNvPr id="4" name="Google Shape;114;p3">
            <a:extLst>
              <a:ext uri="{FF2B5EF4-FFF2-40B4-BE49-F238E27FC236}">
                <a16:creationId xmlns:a16="http://schemas.microsoft.com/office/drawing/2014/main" id="{EE8B4EFE-F3B8-E2F9-162E-7F82D8E71E5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9879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728657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Equilibra tre pilastri fondamentali:</a:t>
            </a:r>
          </a:p>
          <a:p>
            <a:pPr marL="1828800" lvl="3" indent="-387350" algn="just">
              <a:lnSpc>
                <a:spcPct val="150000"/>
              </a:lnSpc>
              <a:spcBef>
                <a:spcPts val="1200"/>
              </a:spcBef>
              <a:buSzPts val="2500"/>
              <a:buFont typeface="Calibri"/>
              <a:buChar char="●"/>
            </a:pPr>
            <a:r>
              <a:rPr lang="en-US" sz="3000" dirty="0">
                <a:solidFill>
                  <a:schemeClr val="dk1"/>
                </a:solidFill>
                <a:latin typeface="Calibri"/>
                <a:ea typeface="Calibri"/>
                <a:cs typeface="Calibri"/>
                <a:sym typeface="Calibri"/>
              </a:rPr>
              <a:t>Cura del pianeta (Ambiente)</a:t>
            </a:r>
          </a:p>
          <a:p>
            <a:pPr marL="1828800" lvl="3" indent="-387350" algn="just">
              <a:lnSpc>
                <a:spcPct val="150000"/>
              </a:lnSpc>
              <a:spcBef>
                <a:spcPts val="1200"/>
              </a:spcBef>
              <a:buSzPts val="2500"/>
              <a:buFont typeface="Calibri"/>
              <a:buChar char="●"/>
            </a:pPr>
            <a:r>
              <a:rPr lang="en-US" sz="3000" dirty="0">
                <a:solidFill>
                  <a:schemeClr val="dk1"/>
                </a:solidFill>
                <a:latin typeface="Calibri"/>
                <a:ea typeface="Calibri"/>
                <a:cs typeface="Calibri"/>
                <a:sym typeface="Calibri"/>
              </a:rPr>
              <a:t>Benessere delle persone (sociale)</a:t>
            </a:r>
          </a:p>
          <a:p>
            <a:pPr marL="1828800" lvl="3" indent="-387350" algn="just">
              <a:lnSpc>
                <a:spcPct val="150000"/>
              </a:lnSpc>
              <a:spcBef>
                <a:spcPts val="1200"/>
              </a:spcBef>
              <a:buSzPts val="2500"/>
              <a:buFont typeface="Calibri"/>
              <a:buChar char="●"/>
            </a:pPr>
            <a:r>
              <a:rPr lang="en-US" sz="3000" dirty="0">
                <a:solidFill>
                  <a:schemeClr val="dk1"/>
                </a:solidFill>
                <a:latin typeface="Calibri"/>
                <a:ea typeface="Calibri"/>
                <a:cs typeface="Calibri"/>
                <a:sym typeface="Calibri"/>
              </a:rPr>
              <a:t>La redditività economica delle </a:t>
            </a:r>
            <a:r>
              <a:rPr lang="en-US" sz="3000" dirty="0" err="1">
                <a:solidFill>
                  <a:schemeClr val="dk1"/>
                </a:solidFill>
                <a:latin typeface="Calibri"/>
                <a:ea typeface="Calibri"/>
                <a:cs typeface="Calibri"/>
                <a:sym typeface="Calibri"/>
              </a:rPr>
              <a:t>organizzazioni </a:t>
            </a:r>
            <a:r>
              <a:rPr lang="en-US" sz="3000" dirty="0">
                <a:solidFill>
                  <a:schemeClr val="dk1"/>
                </a:solidFill>
                <a:latin typeface="Calibri"/>
                <a:ea typeface="Calibri"/>
                <a:cs typeface="Calibri"/>
                <a:sym typeface="Calibri"/>
              </a:rPr>
              <a:t>(aspetto economico)</a:t>
            </a:r>
            <a:endParaRPr lang="en-GB"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Strategia di sostenibilità ampiamente utilizzata in tutti i settori</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Nelle arti dello spettacolo: </a:t>
            </a:r>
            <a:r>
              <a:rPr lang="en-GB" sz="3000" dirty="0">
                <a:solidFill>
                  <a:schemeClr val="dk1"/>
                </a:solidFill>
                <a:latin typeface="Calibri"/>
                <a:ea typeface="Calibri"/>
                <a:cs typeface="Calibri"/>
                <a:sym typeface="Calibri"/>
              </a:rPr>
              <a:t>incompleta senza la dimensione culturale</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Il ruolo della cultura: </a:t>
            </a:r>
            <a:r>
              <a:rPr lang="en-GB" sz="3000" dirty="0">
                <a:solidFill>
                  <a:schemeClr val="dk1"/>
                </a:solidFill>
                <a:latin typeface="Calibri"/>
                <a:ea typeface="Calibri"/>
                <a:cs typeface="Calibri"/>
                <a:sym typeface="Calibri"/>
              </a:rPr>
              <a:t>valori, tradizioni ed espressione artistica plasmano le pratiche ambientali ed economiche</a:t>
            </a:r>
          </a:p>
        </p:txBody>
      </p:sp>
      <p:sp>
        <p:nvSpPr>
          <p:cNvPr id="155" name="Google Shape;155;g34519fc2d75_0_8"/>
          <p:cNvSpPr txBox="1"/>
          <p:nvPr/>
        </p:nvSpPr>
        <p:spPr>
          <a:xfrm>
            <a:off x="1254624" y="2072632"/>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Il triplice risultato (TBL)</a:t>
            </a:r>
            <a:endParaRPr sz="5000" b="1" dirty="0">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sld>
</file>

<file path=ppt/slides/slide5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66D130A-2CD2-9622-2F99-74F10599D1F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8321568-1382-FA8F-D35A-B4A579A978C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C23A794A-523F-7AC1-3218-99C9FCAF8B4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50</a:t>
            </a:fld>
            <a:endParaRPr/>
          </a:p>
        </p:txBody>
      </p:sp>
      <p:sp>
        <p:nvSpPr>
          <p:cNvPr id="2" name="Google Shape;154;g34519fc2d75_0_8">
            <a:extLst>
              <a:ext uri="{FF2B5EF4-FFF2-40B4-BE49-F238E27FC236}">
                <a16:creationId xmlns:a16="http://schemas.microsoft.com/office/drawing/2014/main" id="{7A1743C8-7C04-CC3E-E8C6-4D9B1562B1F8}"/>
              </a:ext>
            </a:extLst>
          </p:cNvPr>
          <p:cNvSpPr txBox="1"/>
          <p:nvPr/>
        </p:nvSpPr>
        <p:spPr>
          <a:xfrm>
            <a:off x="1336525" y="3356549"/>
            <a:ext cx="15163800" cy="5401438"/>
          </a:xfrm>
          <a:prstGeom prst="rect">
            <a:avLst/>
          </a:prstGeom>
          <a:noFill/>
          <a:ln>
            <a:noFill/>
          </a:ln>
        </p:spPr>
        <p:txBody>
          <a:bodyPr spcFirstLastPara="1" wrap="square" lIns="91425" tIns="45700" rIns="91425" bIns="45700" anchor="t" anchorCtr="0">
            <a:spAutoFit/>
          </a:bodyPr>
          <a:lstStyle/>
          <a:p>
            <a:pPr marL="622300" indent="-558800" algn="just">
              <a:lnSpc>
                <a:spcPct val="150000"/>
              </a:lnSpc>
              <a:spcBef>
                <a:spcPts val="1200"/>
              </a:spcBef>
              <a:buClr>
                <a:srgbClr val="04A6C2"/>
              </a:buClr>
              <a:buSzPts val="2500"/>
              <a:buFont typeface="Noto Sans Symbols"/>
              <a:buChar char="⮚"/>
            </a:pPr>
            <a:r>
              <a:rPr lang="en-US" sz="3000" dirty="0">
                <a:solidFill>
                  <a:schemeClr val="dk1"/>
                </a:solidFill>
                <a:latin typeface="30"/>
                <a:ea typeface="Calibri"/>
                <a:cs typeface="Calibri"/>
              </a:rPr>
              <a:t>Raccolta dati e misurazione: esaminare le fatture e i contratti energetici, utilizzare contatori intelligenti per monitorare i consumi e identificare gli usi nascosti di energia per calcolare i KPI.</a:t>
            </a:r>
            <a:endParaRPr lang="el-GR" sz="300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n-US" sz="3000" dirty="0">
                <a:solidFill>
                  <a:schemeClr val="dk1"/>
                </a:solidFill>
                <a:latin typeface="30"/>
                <a:ea typeface="Calibri"/>
                <a:cs typeface="Calibri"/>
              </a:rPr>
              <a:t>Audit energetico e diagnosi: valutare le inefficienze relative a edifici, illuminazione, impianti di climatizzazione, materiali e trasporti per individuare le principali aree di spreco energetico.</a:t>
            </a:r>
            <a:endParaRPr lang="el-GR" sz="300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n-US" sz="3000" dirty="0">
                <a:solidFill>
                  <a:schemeClr val="dk1"/>
                </a:solidFill>
                <a:latin typeface="30"/>
                <a:ea typeface="Calibri"/>
                <a:cs typeface="Calibri"/>
              </a:rPr>
              <a:t>Sviluppo di un piano d'azione: </a:t>
            </a:r>
            <a:r>
              <a:rPr lang="en-US" sz="3000" dirty="0" err="1">
                <a:solidFill>
                  <a:schemeClr val="dk1"/>
                </a:solidFill>
                <a:latin typeface="30"/>
                <a:ea typeface="Calibri"/>
                <a:cs typeface="Calibri"/>
              </a:rPr>
              <a:t>dare priorità </a:t>
            </a:r>
            <a:r>
              <a:rPr lang="en-US" sz="3000" dirty="0">
                <a:solidFill>
                  <a:schemeClr val="dk1"/>
                </a:solidFill>
                <a:latin typeface="30"/>
                <a:ea typeface="Calibri"/>
                <a:cs typeface="Calibri"/>
              </a:rPr>
              <a:t>ad azioni quali il miglioramento dell'isolamento, il passaggio ai LED, l'utilizzo di energie rinnovabili, </a:t>
            </a:r>
            <a:r>
              <a:rPr lang="en-US" sz="3000" dirty="0" err="1">
                <a:solidFill>
                  <a:schemeClr val="dk1"/>
                </a:solidFill>
                <a:latin typeface="30"/>
                <a:ea typeface="Calibri"/>
                <a:cs typeface="Calibri"/>
              </a:rPr>
              <a:t>l'ammodernamento </a:t>
            </a:r>
            <a:r>
              <a:rPr lang="en-US" sz="3000" dirty="0">
                <a:solidFill>
                  <a:schemeClr val="dk1"/>
                </a:solidFill>
                <a:latin typeface="30"/>
                <a:ea typeface="Calibri"/>
                <a:cs typeface="Calibri"/>
              </a:rPr>
              <a:t>dell'impianto di climatizzazione, il riutilizzo dei materiali e la promozione della mobilità a basse emissioni di carbonio.</a:t>
            </a:r>
            <a:endParaRPr lang="el-GR" sz="3000" dirty="0">
              <a:solidFill>
                <a:schemeClr val="dk1"/>
              </a:solidFill>
              <a:latin typeface="30"/>
              <a:ea typeface="Calibri"/>
              <a:cs typeface="Calibri"/>
            </a:endParaRPr>
          </a:p>
        </p:txBody>
      </p:sp>
      <p:sp>
        <p:nvSpPr>
          <p:cNvPr id="3" name="Google Shape;155;g34519fc2d75_0_8">
            <a:extLst>
              <a:ext uri="{FF2B5EF4-FFF2-40B4-BE49-F238E27FC236}">
                <a16:creationId xmlns:a16="http://schemas.microsoft.com/office/drawing/2014/main" id="{F1F359EA-0967-089F-0E2A-0B4100D0E8C0}"/>
              </a:ext>
            </a:extLst>
          </p:cNvPr>
          <p:cNvSpPr txBox="1"/>
          <p:nvPr/>
        </p:nvSpPr>
        <p:spPr>
          <a:xfrm>
            <a:off x="2348450" y="1561564"/>
            <a:ext cx="15583200"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Misurazione, analisi e ottimizzazione del consumo energetico</a:t>
            </a:r>
            <a:endParaRPr lang="en-US" sz="5000" b="1" dirty="0">
              <a:solidFill>
                <a:schemeClr val="tx1"/>
              </a:solidFill>
              <a:latin typeface="Calibri"/>
              <a:ea typeface="Calibri"/>
              <a:cs typeface="Calibri"/>
              <a:sym typeface="Calibri"/>
            </a:endParaRPr>
          </a:p>
        </p:txBody>
      </p:sp>
      <p:sp>
        <p:nvSpPr>
          <p:cNvPr id="4" name="Google Shape;114;p3">
            <a:extLst>
              <a:ext uri="{FF2B5EF4-FFF2-40B4-BE49-F238E27FC236}">
                <a16:creationId xmlns:a16="http://schemas.microsoft.com/office/drawing/2014/main" id="{1E407DC5-3250-D426-5102-342B83C07D19}"/>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8476077"/>
      </p:ext>
    </p:extLst>
  </p:cSld>
  <p:clrMapOvr>
    <a:masterClrMapping/>
  </p:clrMapOvr>
</p:sld>
</file>

<file path=ppt/slides/slide5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5D2BCDB-C1D7-FD84-2332-DAC50EA49E91}"/>
            </a:ext>
          </a:extLst>
        </p:cNvPr>
        <p:cNvGrpSpPr/>
        <p:nvPr/>
      </p:nvGrpSpPr>
      <p:grpSpPr>
        <a:xfrm>
          <a:off x="0" y="0"/>
          <a:ext cx="0" cy="0"/>
          <a:chOff x="0" y="0"/>
          <a:chExt cx="0" cy="0"/>
        </a:xfrm>
      </p:grpSpPr>
      <p:pic>
        <p:nvPicPr>
          <p:cNvPr id="6" name="Imagen 1" descr="Diagrama&#10;&#10;El contenido generado por IA puede ser incorrecto.">
            <a:extLst>
              <a:ext uri="{FF2B5EF4-FFF2-40B4-BE49-F238E27FC236}">
                <a16:creationId xmlns:a16="http://schemas.microsoft.com/office/drawing/2014/main" id="{FAB6F10B-0620-150F-5C9F-B2D2B77E29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78416" y="5309580"/>
            <a:ext cx="8684739" cy="4771867"/>
          </a:xfrm>
          <a:prstGeom prst="rect">
            <a:avLst/>
          </a:prstGeom>
        </p:spPr>
      </p:pic>
      <p:sp>
        <p:nvSpPr>
          <p:cNvPr id="142" name="Google Shape;142;g34519fc2d75_0_0">
            <a:extLst>
              <a:ext uri="{FF2B5EF4-FFF2-40B4-BE49-F238E27FC236}">
                <a16:creationId xmlns:a16="http://schemas.microsoft.com/office/drawing/2014/main" id="{F3FA0861-8671-AA25-BFF6-C6DEB67716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9BC75EF-6BA8-C9FE-6344-1078F79711C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51</a:t>
            </a:fld>
            <a:endParaRPr/>
          </a:p>
        </p:txBody>
      </p:sp>
      <p:sp>
        <p:nvSpPr>
          <p:cNvPr id="2" name="Google Shape;154;g34519fc2d75_0_8">
            <a:extLst>
              <a:ext uri="{FF2B5EF4-FFF2-40B4-BE49-F238E27FC236}">
                <a16:creationId xmlns:a16="http://schemas.microsoft.com/office/drawing/2014/main" id="{847C60D0-8505-F33C-2950-5880FE9EF360}"/>
              </a:ext>
            </a:extLst>
          </p:cNvPr>
          <p:cNvSpPr txBox="1"/>
          <p:nvPr/>
        </p:nvSpPr>
        <p:spPr>
          <a:xfrm>
            <a:off x="1336525" y="2678131"/>
            <a:ext cx="15163800" cy="570921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L'economia circolare </a:t>
            </a:r>
            <a:r>
              <a:rPr lang="en-US" sz="3000" dirty="0">
                <a:solidFill>
                  <a:schemeClr val="dk1"/>
                </a:solidFill>
                <a:latin typeface="30"/>
                <a:ea typeface="Calibri"/>
                <a:cs typeface="Calibri"/>
                <a:sym typeface="Calibri"/>
              </a:rPr>
              <a:t>mantiene i prodotti e i materiali in uso il più a lungo possibile, riducendo gli sprechi e l'utilizzo di materie prime.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Sostituisce il modello lineare "estrai-produci-smaltisci" con strategie quali il riutilizzo, la riparazione, il riciclaggio e la progettazione sostenibile.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Nell'UE, questo modello è una priorità nell'ambito del</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a:t>
            </a:r>
            <a:r>
              <a:rPr lang="en-US" sz="3000" b="1" dirty="0">
                <a:solidFill>
                  <a:schemeClr val="dk1"/>
                </a:solidFill>
                <a:latin typeface="30"/>
                <a:ea typeface="Calibri"/>
                <a:cs typeface="Calibri"/>
                <a:sym typeface="Calibri"/>
              </a:rPr>
              <a:t>Piano d'azione </a:t>
            </a:r>
            <a:r>
              <a:rPr lang="en-US" sz="3000" dirty="0">
                <a:solidFill>
                  <a:schemeClr val="dk1"/>
                </a:solidFill>
                <a:latin typeface="30"/>
                <a:ea typeface="Calibri"/>
                <a:cs typeface="Calibri"/>
                <a:sym typeface="Calibri"/>
              </a:rPr>
              <a:t>per </a:t>
            </a:r>
            <a:r>
              <a:rPr lang="en-US" sz="3000" b="1" dirty="0">
                <a:solidFill>
                  <a:schemeClr val="dk1"/>
                </a:solidFill>
                <a:latin typeface="30"/>
                <a:ea typeface="Calibri"/>
                <a:cs typeface="Calibri"/>
                <a:sym typeface="Calibri"/>
              </a:rPr>
              <a:t>l'economia circolare (2020)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in linea con il Green Deal europeo.</a:t>
            </a:r>
          </a:p>
        </p:txBody>
      </p:sp>
      <p:sp>
        <p:nvSpPr>
          <p:cNvPr id="3" name="Google Shape;155;g34519fc2d75_0_8">
            <a:extLst>
              <a:ext uri="{FF2B5EF4-FFF2-40B4-BE49-F238E27FC236}">
                <a16:creationId xmlns:a16="http://schemas.microsoft.com/office/drawing/2014/main" id="{EA2ED01E-4FD7-4534-B633-6CBB1872A3A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L'economia circolare nel settore culturale</a:t>
            </a:r>
          </a:p>
        </p:txBody>
      </p:sp>
      <p:sp>
        <p:nvSpPr>
          <p:cNvPr id="5" name="Google Shape;143;g34519fc2d75_0_0">
            <a:extLst>
              <a:ext uri="{FF2B5EF4-FFF2-40B4-BE49-F238E27FC236}">
                <a16:creationId xmlns:a16="http://schemas.microsoft.com/office/drawing/2014/main" id="{EE30D722-5209-E4C0-79F9-9D442E511C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9146333"/>
      </p:ext>
    </p:extLst>
  </p:cSld>
  <p:clrMapOvr>
    <a:masterClrMapping/>
  </p:clrMapOvr>
</p:sld>
</file>

<file path=ppt/slides/slide5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2878B58-9469-50E5-CC58-EA9925504BDA}"/>
            </a:ext>
          </a:extLst>
        </p:cNvPr>
        <p:cNvGrpSpPr/>
        <p:nvPr/>
      </p:nvGrpSpPr>
      <p:grpSpPr>
        <a:xfrm>
          <a:off x="0" y="0"/>
          <a:ext cx="0" cy="0"/>
          <a:chOff x="0" y="0"/>
          <a:chExt cx="0" cy="0"/>
        </a:xfrm>
      </p:grpSpPr>
      <p:pic>
        <p:nvPicPr>
          <p:cNvPr id="6" name="Imagen 2" descr="Diagrama&#10;&#10;El contenido generado por IA puede ser incorrecto.">
            <a:extLst>
              <a:ext uri="{FF2B5EF4-FFF2-40B4-BE49-F238E27FC236}">
                <a16:creationId xmlns:a16="http://schemas.microsoft.com/office/drawing/2014/main" id="{8503C967-6162-315A-27FB-26A8D2F5D8C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5181CC17-DBAC-8ED6-AF07-D5B1139C8CB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2D19AF1-78A9-D052-C39E-D9ED04514D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52</a:t>
            </a:fld>
            <a:endParaRPr/>
          </a:p>
        </p:txBody>
      </p:sp>
      <p:sp>
        <p:nvSpPr>
          <p:cNvPr id="2" name="Google Shape;154;g34519fc2d75_0_8">
            <a:extLst>
              <a:ext uri="{FF2B5EF4-FFF2-40B4-BE49-F238E27FC236}">
                <a16:creationId xmlns:a16="http://schemas.microsoft.com/office/drawing/2014/main" id="{CBB195C0-0DBA-043A-13ED-6975366953E3}"/>
              </a:ext>
            </a:extLst>
          </p:cNvPr>
          <p:cNvSpPr txBox="1"/>
          <p:nvPr/>
        </p:nvSpPr>
        <p:spPr>
          <a:xfrm>
            <a:off x="1336525" y="2678131"/>
            <a:ext cx="11068033" cy="6709489"/>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Perché è importante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Il consumo energetico varia a seconda delle attività → è necessario un punto di riferimento chiaro.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Riduce i costi e l'impatto ambientale.</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1. Raccolta dati e misurazione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Esaminare fatture e contratti (12+ mesi).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Utilizzo di contatori intelligenti (auditorium, sale prove, HVAC, illuminazione).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Identificare modelli + consumi energetici nascosti.</a:t>
            </a:r>
          </a:p>
        </p:txBody>
      </p:sp>
      <p:sp>
        <p:nvSpPr>
          <p:cNvPr id="3" name="Google Shape;155;g34519fc2d75_0_8">
            <a:extLst>
              <a:ext uri="{FF2B5EF4-FFF2-40B4-BE49-F238E27FC236}">
                <a16:creationId xmlns:a16="http://schemas.microsoft.com/office/drawing/2014/main" id="{7DC0937A-7284-883B-873F-14D96F2B3CDF}"/>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Applicazioni dell'economia circolare nelle arti dello spettacolo</a:t>
            </a:r>
          </a:p>
        </p:txBody>
      </p:sp>
      <p:sp>
        <p:nvSpPr>
          <p:cNvPr id="4" name="Google Shape;114;p3">
            <a:extLst>
              <a:ext uri="{FF2B5EF4-FFF2-40B4-BE49-F238E27FC236}">
                <a16:creationId xmlns:a16="http://schemas.microsoft.com/office/drawing/2014/main" id="{98F0BAB5-340F-DD24-AD4A-04898D534495}"/>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1125441"/>
      </p:ext>
    </p:extLst>
  </p:cSld>
  <p:clrMapOvr>
    <a:masterClrMapping/>
  </p:clrMapOvr>
</p:sld>
</file>

<file path=ppt/slides/slide5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D52EC65-88D6-6A34-1DCA-C42092905E21}"/>
            </a:ext>
          </a:extLst>
        </p:cNvPr>
        <p:cNvGrpSpPr/>
        <p:nvPr/>
      </p:nvGrpSpPr>
      <p:grpSpPr>
        <a:xfrm>
          <a:off x="0" y="0"/>
          <a:ext cx="0" cy="0"/>
          <a:chOff x="0" y="0"/>
          <a:chExt cx="0" cy="0"/>
        </a:xfrm>
      </p:grpSpPr>
      <p:pic>
        <p:nvPicPr>
          <p:cNvPr id="5" name="Imagen 2" descr="Diagrama&#10;&#10;El contenido generado por IA puede ser incorrecto.">
            <a:extLst>
              <a:ext uri="{FF2B5EF4-FFF2-40B4-BE49-F238E27FC236}">
                <a16:creationId xmlns:a16="http://schemas.microsoft.com/office/drawing/2014/main" id="{76BD9353-C4C7-6B0E-925F-618C200A926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98CCCEC3-CA03-0229-2413-562BC20C5DC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7856AA-FD36-D700-06EF-B7A5A183F3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53</a:t>
            </a:fld>
            <a:endParaRPr/>
          </a:p>
        </p:txBody>
      </p:sp>
      <p:sp>
        <p:nvSpPr>
          <p:cNvPr id="2" name="Google Shape;154;g34519fc2d75_0_8">
            <a:extLst>
              <a:ext uri="{FF2B5EF4-FFF2-40B4-BE49-F238E27FC236}">
                <a16:creationId xmlns:a16="http://schemas.microsoft.com/office/drawing/2014/main" id="{38964AD4-9074-A64F-09DA-F5F0FCE0ADE5}"/>
              </a:ext>
            </a:extLst>
          </p:cNvPr>
          <p:cNvSpPr txBox="1"/>
          <p:nvPr/>
        </p:nvSpPr>
        <p:spPr>
          <a:xfrm>
            <a:off x="1336525" y="2678131"/>
            <a:ext cx="12348995" cy="6863377"/>
          </a:xfrm>
          <a:prstGeom prst="rect">
            <a:avLst/>
          </a:prstGeom>
          <a:noFill/>
          <a:ln>
            <a:noFill/>
          </a:ln>
        </p:spPr>
        <p:txBody>
          <a:bodyPr spcFirstLastPara="1" wrap="square" lIns="91425" tIns="45700" rIns="91425" bIns="45700" anchor="t" anchorCtr="0">
            <a:spAutoFit/>
          </a:bodyPr>
          <a:lstStyle/>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2. Audit energetico e diagnosi</a:t>
            </a:r>
            <a:endParaRPr lang="en-US" sz="3000" dirty="0">
              <a:solidFill>
                <a:schemeClr val="dk1"/>
              </a:solidFill>
              <a:latin typeface="30"/>
              <a:ea typeface="Calibri"/>
              <a:cs typeface="Calibri"/>
              <a:sym typeface="Calibri"/>
            </a:endParaRPr>
          </a:p>
          <a:p>
            <a:pPr marL="63500" lvl="0">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Struttura dell'edificio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Illuminazione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Viaggi/trasporti</a:t>
            </a:r>
          </a:p>
          <a:p>
            <a:pPr marL="63500" lvl="0">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HVAC, </a:t>
            </a:r>
            <a:r>
              <a:rPr lang="en-US" sz="3000" dirty="0" err="1">
                <a:solidFill>
                  <a:schemeClr val="dk1"/>
                </a:solidFill>
                <a:latin typeface="30"/>
                <a:ea typeface="Calibri"/>
                <a:cs typeface="Calibri"/>
                <a:sym typeface="Calibri"/>
              </a:rPr>
              <a:t>modernizzazione</a:t>
            </a:r>
            <a:r>
              <a:rPr lang="en-US" sz="3000" dirty="0">
                <a:solidFill>
                  <a:schemeClr val="dk1"/>
                </a:solidFill>
                <a:latin typeface="30"/>
                <a:ea typeface="Calibri"/>
                <a:cs typeface="Calibri"/>
                <a:sym typeface="Calibri"/>
              </a:rPr>
              <a:t>, aggiunta di zonizzazione/programmazione - Oggetti di scena/scenografie</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3. Piano d'azione per il risparmio energetico</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Miglioramento dell'isolamento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Installazione di fonti rinnovabili </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Passaggio a LED + sensori di movimento </a:t>
            </a:r>
            <a:r>
              <a:rPr lang="en-US" sz="3000" dirty="0">
                <a:solidFill>
                  <a:schemeClr val="dk1"/>
                </a:solidFill>
                <a:latin typeface="Calibri"/>
                <a:ea typeface="Calibri"/>
                <a:cs typeface="Calibri"/>
                <a:sym typeface="Calibri"/>
              </a:rPr>
              <a:t>• </a:t>
            </a:r>
            <a:r>
              <a:rPr lang="en-US" sz="3000" dirty="0" err="1">
                <a:solidFill>
                  <a:schemeClr val="dk1"/>
                </a:solidFill>
                <a:latin typeface="30"/>
                <a:ea typeface="Calibri"/>
                <a:cs typeface="Calibri"/>
                <a:sym typeface="Calibri"/>
              </a:rPr>
              <a:t>Modernizzazione </a:t>
            </a:r>
            <a:r>
              <a:rPr lang="en-US" sz="3000" dirty="0">
                <a:solidFill>
                  <a:schemeClr val="dk1"/>
                </a:solidFill>
                <a:latin typeface="30"/>
                <a:ea typeface="Calibri"/>
                <a:cs typeface="Calibri"/>
                <a:sym typeface="Calibri"/>
              </a:rPr>
              <a:t>HVAC e </a:t>
            </a:r>
            <a:r>
              <a:rPr lang="en-US" sz="3000" dirty="0" err="1">
                <a:solidFill>
                  <a:schemeClr val="dk1"/>
                </a:solidFill>
                <a:latin typeface="30"/>
                <a:ea typeface="Calibri"/>
                <a:cs typeface="Calibri"/>
                <a:sym typeface="Calibri"/>
              </a:rPr>
              <a:t>ottimizzazione </a:t>
            </a:r>
            <a:r>
              <a:rPr lang="en-US" sz="3000" dirty="0">
                <a:solidFill>
                  <a:schemeClr val="dk1"/>
                </a:solidFill>
                <a:latin typeface="30"/>
                <a:ea typeface="Calibri"/>
                <a:cs typeface="Calibri"/>
                <a:sym typeface="Calibri"/>
              </a:rPr>
              <a:t>dell'utilizzo </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Incoraggiare </a:t>
            </a:r>
            <a:r>
              <a:rPr lang="en-US" sz="3000" dirty="0">
                <a:solidFill>
                  <a:schemeClr val="dk1"/>
                </a:solidFill>
                <a:latin typeface="30"/>
                <a:ea typeface="Calibri"/>
                <a:cs typeface="Calibri"/>
                <a:sym typeface="Calibri"/>
              </a:rPr>
              <a:t>cambiamenti </a:t>
            </a:r>
            <a:r>
              <a:rPr lang="en-US" sz="3000" dirty="0" err="1">
                <a:solidFill>
                  <a:schemeClr val="dk1"/>
                </a:solidFill>
                <a:latin typeface="30"/>
                <a:ea typeface="Calibri"/>
                <a:cs typeface="Calibri"/>
                <a:sym typeface="Calibri"/>
              </a:rPr>
              <a:t>comportamentali </a:t>
            </a:r>
            <a:r>
              <a:rPr lang="en-US" sz="3000" dirty="0">
                <a:solidFill>
                  <a:schemeClr val="dk1"/>
                </a:solidFill>
                <a:latin typeface="30"/>
                <a:ea typeface="Calibri"/>
                <a:cs typeface="Calibri"/>
                <a:sym typeface="Calibri"/>
              </a:rPr>
              <a:t>+ acquisti ecologici </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Collaborare con fornitori locali.</a:t>
            </a:r>
          </a:p>
        </p:txBody>
      </p:sp>
      <p:sp>
        <p:nvSpPr>
          <p:cNvPr id="3" name="Google Shape;155;g34519fc2d75_0_8">
            <a:extLst>
              <a:ext uri="{FF2B5EF4-FFF2-40B4-BE49-F238E27FC236}">
                <a16:creationId xmlns:a16="http://schemas.microsoft.com/office/drawing/2014/main" id="{37598539-C706-6EB8-0628-101449612413}"/>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Applicazioni dell'economia circolare nelle arti dello spettacolo</a:t>
            </a:r>
          </a:p>
        </p:txBody>
      </p:sp>
      <p:sp>
        <p:nvSpPr>
          <p:cNvPr id="4" name="Google Shape;114;p3">
            <a:extLst>
              <a:ext uri="{FF2B5EF4-FFF2-40B4-BE49-F238E27FC236}">
                <a16:creationId xmlns:a16="http://schemas.microsoft.com/office/drawing/2014/main" id="{1770F994-50A3-10C4-4555-760A8E795AD0}"/>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425639"/>
      </p:ext>
    </p:extLst>
  </p:cSld>
  <p:clrMapOvr>
    <a:masterClrMapping/>
  </p:clrMapOvr>
</p:sld>
</file>

<file path=ppt/slides/slide5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31192E-51EE-E66D-DED5-CB71494D740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BCE0294-F6EC-8E3F-5631-AC2E2373128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C3A552-392C-7ADB-26AD-22F4388A61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54</a:t>
            </a:fld>
            <a:endParaRPr dirty="0"/>
          </a:p>
        </p:txBody>
      </p:sp>
      <p:sp>
        <p:nvSpPr>
          <p:cNvPr id="2" name="Google Shape;154;g34519fc2d75_0_8">
            <a:extLst>
              <a:ext uri="{FF2B5EF4-FFF2-40B4-BE49-F238E27FC236}">
                <a16:creationId xmlns:a16="http://schemas.microsoft.com/office/drawing/2014/main" id="{F0A328B1-D0CA-90E7-856C-1E9130E8D031}"/>
              </a:ext>
            </a:extLst>
          </p:cNvPr>
          <p:cNvSpPr txBox="1"/>
          <p:nvPr/>
        </p:nvSpPr>
        <p:spPr>
          <a:xfrm>
            <a:off x="1336525" y="2678131"/>
            <a:ext cx="15163800" cy="6247824"/>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Le emissioni di gas serra (GHG) </a:t>
            </a:r>
            <a:r>
              <a:rPr lang="en-US" sz="3000" dirty="0">
                <a:solidFill>
                  <a:schemeClr val="dk1"/>
                </a:solidFill>
                <a:latin typeface="30"/>
                <a:ea typeface="Calibri"/>
                <a:cs typeface="Calibri"/>
                <a:sym typeface="Calibri"/>
              </a:rPr>
              <a:t>sono quelle che contribuiscono al riscaldamento globale, tra cui l'anidride carbonica (CO₂), il metano (CH₄) e il protossido di azoto (N₂O). Questi gas sono generati principalmente dalle attività umane.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 GHG come CO₂, CH₄ e N₂O intrappolano il calore nell'atmosfera, causando il cambiamento climatico.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Nel settore delle arti dello spettacolo, le emissioni provengono dal consumo energetico, dai trasporti, dai materiali e dai servizi digitali.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Il piano d'azione dell'UE per l'inquinamento zero </a:t>
            </a:r>
            <a:r>
              <a:rPr lang="en-US" sz="3000" dirty="0">
                <a:solidFill>
                  <a:schemeClr val="dk1"/>
                </a:solidFill>
                <a:latin typeface="30"/>
                <a:ea typeface="Calibri"/>
                <a:cs typeface="Calibri"/>
                <a:sym typeface="Calibri"/>
              </a:rPr>
              <a:t>mira a ridurre l'inquinamento entro il 2030 e a realizzare un ambiente privo di sostanze tossiche entro il 2050.</a:t>
            </a:r>
          </a:p>
        </p:txBody>
      </p:sp>
      <p:sp>
        <p:nvSpPr>
          <p:cNvPr id="3" name="Google Shape;155;g34519fc2d75_0_8">
            <a:extLst>
              <a:ext uri="{FF2B5EF4-FFF2-40B4-BE49-F238E27FC236}">
                <a16:creationId xmlns:a16="http://schemas.microsoft.com/office/drawing/2014/main" id="{072A6862-EDB7-3DED-F321-DABE903843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Emissioni di gas serra (GHG)</a:t>
            </a:r>
          </a:p>
        </p:txBody>
      </p:sp>
      <p:sp>
        <p:nvSpPr>
          <p:cNvPr id="5" name="Google Shape;143;g34519fc2d75_0_0">
            <a:extLst>
              <a:ext uri="{FF2B5EF4-FFF2-40B4-BE49-F238E27FC236}">
                <a16:creationId xmlns:a16="http://schemas.microsoft.com/office/drawing/2014/main" id="{63DEF5D3-9E15-8227-817B-137B2E0A14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16240616"/>
      </p:ext>
    </p:extLst>
  </p:cSld>
  <p:clrMapOvr>
    <a:masterClrMapping/>
  </p:clrMapOvr>
</p:sld>
</file>

<file path=ppt/slides/slide5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6EC5D9C-4FFC-A20E-629E-FA0BAC3FF84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C172C9-3838-52E6-62DD-F18FFD8DC6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91E1C49-274B-281B-457C-C08A87E9500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55</a:t>
            </a:fld>
            <a:endParaRPr dirty="0"/>
          </a:p>
        </p:txBody>
      </p:sp>
      <p:sp>
        <p:nvSpPr>
          <p:cNvPr id="2" name="Google Shape;154;g34519fc2d75_0_8">
            <a:extLst>
              <a:ext uri="{FF2B5EF4-FFF2-40B4-BE49-F238E27FC236}">
                <a16:creationId xmlns:a16="http://schemas.microsoft.com/office/drawing/2014/main" id="{C2CA68BF-853A-7B9B-CCE4-4E5FB5B4D982}"/>
              </a:ext>
            </a:extLst>
          </p:cNvPr>
          <p:cNvSpPr txBox="1"/>
          <p:nvPr/>
        </p:nvSpPr>
        <p:spPr>
          <a:xfrm>
            <a:off x="1336525" y="2678131"/>
            <a:ext cx="15163800" cy="7632818"/>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Questo </a:t>
            </a:r>
            <a:r>
              <a:rPr lang="en-US" sz="3000" b="1" dirty="0">
                <a:solidFill>
                  <a:schemeClr val="dk1"/>
                </a:solidFill>
                <a:latin typeface="30"/>
                <a:ea typeface="Calibri"/>
                <a:cs typeface="Calibri"/>
                <a:sym typeface="Calibri"/>
              </a:rPr>
              <a:t>standard internazionale </a:t>
            </a:r>
            <a:r>
              <a:rPr lang="en-US" sz="3000" dirty="0">
                <a:solidFill>
                  <a:schemeClr val="dk1"/>
                </a:solidFill>
                <a:latin typeface="30"/>
                <a:ea typeface="Calibri"/>
                <a:cs typeface="Calibri"/>
                <a:sym typeface="Calibri"/>
              </a:rPr>
              <a:t>fornisce un quadro chiaro per identificare le fonti di emissioni significative, quantificare le emissioni rilevanti, segnalare e verificare le emissioni di gas serra a </a:t>
            </a:r>
            <a:r>
              <a:rPr lang="en-US" sz="3000" dirty="0">
                <a:solidFill>
                  <a:schemeClr val="dk1"/>
                </a:solidFill>
                <a:latin typeface="30"/>
                <a:ea typeface="Calibri"/>
                <a:cs typeface="Calibri"/>
                <a:sym typeface="Calibri"/>
              </a:rPr>
              <a:t>livello</a:t>
            </a:r>
            <a:r>
              <a:rPr lang="en-US" sz="3000" dirty="0">
                <a:solidFill>
                  <a:schemeClr val="dk1"/>
                </a:solidFill>
                <a:latin typeface="30"/>
                <a:ea typeface="Calibri"/>
                <a:cs typeface="Calibri"/>
                <a:sym typeface="Calibri"/>
              </a:rPr>
              <a:t> </a:t>
            </a:r>
            <a:r>
              <a:rPr lang="en-US" sz="3000" dirty="0" err="1">
                <a:solidFill>
                  <a:schemeClr val="dk1"/>
                </a:solidFill>
                <a:latin typeface="30"/>
                <a:ea typeface="Calibri"/>
                <a:cs typeface="Calibri"/>
                <a:sym typeface="Calibri"/>
              </a:rPr>
              <a:t>organizzativo</a:t>
            </a:r>
            <a:r>
              <a:rPr lang="en-US" sz="3000" dirty="0">
                <a:solidFill>
                  <a:schemeClr val="dk1"/>
                </a:solidFill>
                <a:latin typeface="30"/>
                <a:ea typeface="Calibri"/>
                <a:cs typeface="Calibri"/>
                <a:sym typeface="Calibri"/>
              </a:rPr>
              <a:t>.</a:t>
            </a:r>
          </a:p>
          <a:p>
            <a:pPr marL="622300" indent="-558800" algn="just">
              <a:lnSpc>
                <a:spcPct val="150000"/>
              </a:lnSpc>
              <a:spcBef>
                <a:spcPts val="1200"/>
              </a:spcBef>
              <a:buClr>
                <a:srgbClr val="04A6C2"/>
              </a:buClr>
              <a:buSzPts val="2500"/>
              <a:buFont typeface="Noto Sans Symbols"/>
              <a:buChar char="⮚"/>
            </a:pPr>
            <a:r>
              <a:rPr lang="en-US" sz="3000" b="1" dirty="0">
                <a:solidFill>
                  <a:schemeClr val="dk1"/>
                </a:solidFill>
                <a:latin typeface="30"/>
                <a:ea typeface="Calibri"/>
                <a:cs typeface="Calibri"/>
                <a:sym typeface="Calibri"/>
              </a:rPr>
              <a:t>GHG Protocol Event Standard </a:t>
            </a:r>
            <a:r>
              <a:rPr lang="en-US" sz="3000" dirty="0">
                <a:solidFill>
                  <a:schemeClr val="dk1"/>
                </a:solidFill>
                <a:latin typeface="30"/>
                <a:ea typeface="Calibri"/>
                <a:cs typeface="Calibri"/>
                <a:sym typeface="Calibri"/>
              </a:rPr>
              <a:t>– Adatta i principi ISO a concerti, festival e produzioni itineranti.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ISO 14064-1:2019 </a:t>
            </a:r>
            <a:r>
              <a:rPr lang="en-US" sz="3000" dirty="0">
                <a:solidFill>
                  <a:schemeClr val="dk1"/>
                </a:solidFill>
                <a:latin typeface="30"/>
                <a:ea typeface="Calibri"/>
                <a:cs typeface="Calibri"/>
                <a:sym typeface="Calibri"/>
              </a:rPr>
              <a:t>– Quadro di riferimento per l'identificazione, la quantificazione, la rendicontazione e la verifica </a:t>
            </a:r>
            <a:r>
              <a:rPr lang="en-US" sz="3000" dirty="0">
                <a:solidFill>
                  <a:schemeClr val="dk1"/>
                </a:solidFill>
                <a:latin typeface="30"/>
                <a:ea typeface="Calibri"/>
                <a:cs typeface="Calibri"/>
                <a:sym typeface="Calibri"/>
              </a:rPr>
              <a:t>delle emissioni di gas serra </a:t>
            </a:r>
            <a:r>
              <a:rPr lang="en-US" sz="3000" dirty="0" err="1">
                <a:solidFill>
                  <a:schemeClr val="dk1"/>
                </a:solidFill>
                <a:latin typeface="30"/>
                <a:ea typeface="Calibri"/>
                <a:cs typeface="Calibri"/>
                <a:sym typeface="Calibri"/>
              </a:rPr>
              <a:t>delle organizzazioni</a:t>
            </a:r>
            <a:r>
              <a:rPr lang="en-US" sz="3000" dirty="0">
                <a:solidFill>
                  <a:schemeClr val="dk1"/>
                </a:solidFill>
                <a:latin typeface="30"/>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u="sng" dirty="0">
                <a:solidFill>
                  <a:schemeClr val="dk1"/>
                </a:solidFill>
                <a:latin typeface="30"/>
                <a:ea typeface="Calibri"/>
                <a:cs typeface="Calibri"/>
                <a:sym typeface="Calibri"/>
              </a:rPr>
              <a:t>Nuova normativa: </a:t>
            </a:r>
            <a:r>
              <a:rPr lang="en-US" sz="3000" b="1" dirty="0">
                <a:solidFill>
                  <a:schemeClr val="dk1"/>
                </a:solidFill>
                <a:latin typeface="30"/>
                <a:ea typeface="Calibri"/>
                <a:cs typeface="Calibri"/>
                <a:sym typeface="Calibri"/>
              </a:rPr>
              <a:t>Decreto Reale 214/2025 (Spagna) </a:t>
            </a:r>
            <a:r>
              <a:rPr lang="en-US" sz="3000" dirty="0">
                <a:solidFill>
                  <a:schemeClr val="dk1"/>
                </a:solidFill>
                <a:latin typeface="30"/>
                <a:ea typeface="Calibri"/>
                <a:cs typeface="Calibri"/>
                <a:sym typeface="Calibri"/>
              </a:rPr>
              <a:t>– Richiede alle grandi istituzioni e agli enti pubblici di calcolare, segnalare e ridurre la propria impronta di carbonio, con il supporto di un piano quinquennale di riduzione.</a:t>
            </a:r>
          </a:p>
        </p:txBody>
      </p:sp>
      <p:sp>
        <p:nvSpPr>
          <p:cNvPr id="3" name="Google Shape;155;g34519fc2d75_0_8">
            <a:extLst>
              <a:ext uri="{FF2B5EF4-FFF2-40B4-BE49-F238E27FC236}">
                <a16:creationId xmlns:a16="http://schemas.microsoft.com/office/drawing/2014/main" id="{A575B3C1-831A-2DFA-BE34-E2BDCE9F03A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 e quadri normativi</a:t>
            </a:r>
          </a:p>
        </p:txBody>
      </p:sp>
      <p:sp>
        <p:nvSpPr>
          <p:cNvPr id="5" name="Google Shape;143;g34519fc2d75_0_0">
            <a:extLst>
              <a:ext uri="{FF2B5EF4-FFF2-40B4-BE49-F238E27FC236}">
                <a16:creationId xmlns:a16="http://schemas.microsoft.com/office/drawing/2014/main" id="{4131363E-6038-D72A-E9E2-A572FDF4FF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51956105"/>
      </p:ext>
    </p:extLst>
  </p:cSld>
  <p:clrMapOvr>
    <a:masterClrMapping/>
  </p:clrMapOvr>
</p:sld>
</file>

<file path=ppt/slides/slide5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36F4D0C-ABD0-C64C-587E-D4753988722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C089944-2494-E743-7F48-04EB82A03C1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31979B-2CF3-033B-9C2E-B65802EF85C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56</a:t>
            </a:fld>
            <a:endParaRPr/>
          </a:p>
        </p:txBody>
      </p:sp>
      <p:sp>
        <p:nvSpPr>
          <p:cNvPr id="2" name="Google Shape;154;g34519fc2d75_0_8">
            <a:extLst>
              <a:ext uri="{FF2B5EF4-FFF2-40B4-BE49-F238E27FC236}">
                <a16:creationId xmlns:a16="http://schemas.microsoft.com/office/drawing/2014/main" id="{8958F269-3C40-000D-3E8B-8DD4684F3E6E}"/>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Definire l'ambito: </a:t>
            </a:r>
            <a:r>
              <a:rPr lang="en-US" sz="3000" dirty="0">
                <a:solidFill>
                  <a:schemeClr val="tx1"/>
                </a:solidFill>
                <a:latin typeface="30"/>
                <a:ea typeface="Calibri"/>
                <a:cs typeface="Calibri"/>
                <a:sym typeface="Calibri"/>
              </a:rPr>
              <a:t>includere le emissioni dirette, indirette e della catena del valore rilevanti per la produzione o l'organizzazione</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Raccogliere i dati relativi alle attività: </a:t>
            </a:r>
            <a:r>
              <a:rPr lang="en-US" sz="3000" dirty="0">
                <a:solidFill>
                  <a:schemeClr val="tx1"/>
                </a:solidFill>
                <a:latin typeface="30"/>
                <a:ea typeface="Calibri"/>
                <a:cs typeface="Calibri"/>
                <a:sym typeface="Calibri"/>
              </a:rPr>
              <a:t>consumo energetico, distanze percorse, quantità di materiali e volumi di rifiuti.</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Applicare i fattori di emissione: </a:t>
            </a:r>
            <a:r>
              <a:rPr lang="en-US" sz="3000" dirty="0">
                <a:solidFill>
                  <a:schemeClr val="tx1"/>
                </a:solidFill>
                <a:latin typeface="30"/>
                <a:ea typeface="Calibri"/>
                <a:cs typeface="Calibri"/>
                <a:sym typeface="Calibri"/>
              </a:rPr>
              <a:t>convertire i dati relativi alle attività in equivalenti di CO₂ utilizzando </a:t>
            </a:r>
            <a:r>
              <a:rPr lang="en-US" sz="3000" dirty="0">
                <a:solidFill>
                  <a:schemeClr val="tx1"/>
                </a:solidFill>
                <a:latin typeface="30"/>
                <a:ea typeface="Calibri"/>
                <a:cs typeface="Calibri"/>
                <a:sym typeface="Calibri"/>
              </a:rPr>
              <a:t>database </a:t>
            </a:r>
            <a:r>
              <a:rPr lang="en-US" sz="3000" dirty="0" err="1">
                <a:solidFill>
                  <a:schemeClr val="tx1"/>
                </a:solidFill>
                <a:latin typeface="30"/>
                <a:ea typeface="Calibri"/>
                <a:cs typeface="Calibri"/>
                <a:sym typeface="Calibri"/>
              </a:rPr>
              <a:t>riconosciuti</a:t>
            </a:r>
            <a:r>
              <a:rPr lang="en-US" sz="3000" dirty="0">
                <a:solidFill>
                  <a:schemeClr val="tx1"/>
                </a:solidFill>
                <a:latin typeface="30"/>
                <a:ea typeface="Calibri"/>
                <a:cs typeface="Calibri"/>
                <a:sym typeface="Calibri"/>
              </a:rPr>
              <a:t>.</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Calcolare l'impronta: </a:t>
            </a:r>
            <a:r>
              <a:rPr lang="en-US" sz="3000" dirty="0">
                <a:solidFill>
                  <a:schemeClr val="tx1"/>
                </a:solidFill>
                <a:latin typeface="30"/>
                <a:ea typeface="Calibri"/>
                <a:cs typeface="Calibri"/>
                <a:sym typeface="Calibri"/>
              </a:rPr>
              <a:t>emissioni totali e identificare i principali responsabili.</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dirty="0">
                <a:solidFill>
                  <a:schemeClr val="tx1"/>
                </a:solidFill>
                <a:latin typeface="30"/>
                <a:ea typeface="Calibri"/>
                <a:cs typeface="Calibri"/>
                <a:sym typeface="Calibri"/>
              </a:rPr>
              <a:t>Pianificare </a:t>
            </a:r>
            <a:r>
              <a:rPr lang="en-US" sz="3000" b="1" dirty="0">
                <a:solidFill>
                  <a:schemeClr val="tx1"/>
                </a:solidFill>
                <a:latin typeface="30"/>
                <a:ea typeface="Calibri"/>
                <a:cs typeface="Calibri"/>
                <a:sym typeface="Calibri"/>
              </a:rPr>
              <a:t>strategie di riduzione </a:t>
            </a:r>
            <a:r>
              <a:rPr lang="en-US" sz="3000" dirty="0">
                <a:solidFill>
                  <a:schemeClr val="tx1"/>
                </a:solidFill>
                <a:latin typeface="30"/>
                <a:ea typeface="Calibri"/>
                <a:cs typeface="Calibri"/>
                <a:sym typeface="Calibri"/>
              </a:rPr>
              <a:t>basate sui risultati.</a:t>
            </a:r>
          </a:p>
        </p:txBody>
      </p:sp>
      <p:sp>
        <p:nvSpPr>
          <p:cNvPr id="3" name="Google Shape;155;g34519fc2d75_0_8">
            <a:extLst>
              <a:ext uri="{FF2B5EF4-FFF2-40B4-BE49-F238E27FC236}">
                <a16:creationId xmlns:a16="http://schemas.microsoft.com/office/drawing/2014/main" id="{1282DE22-ACB3-0850-3C15-B6157459994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Impronta di carbonio: come misurarla</a:t>
            </a:r>
          </a:p>
        </p:txBody>
      </p:sp>
      <p:sp>
        <p:nvSpPr>
          <p:cNvPr id="5" name="Google Shape;143;g34519fc2d75_0_0">
            <a:extLst>
              <a:ext uri="{FF2B5EF4-FFF2-40B4-BE49-F238E27FC236}">
                <a16:creationId xmlns:a16="http://schemas.microsoft.com/office/drawing/2014/main" id="{2D354351-3E3B-ABA7-780F-37D90C37D1B8}"/>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4205492"/>
      </p:ext>
    </p:extLst>
  </p:cSld>
  <p:clrMapOvr>
    <a:masterClrMapping/>
  </p:clrMapOvr>
</p:sld>
</file>

<file path=ppt/slides/slide5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D62FAEE-B6D2-7D86-B443-651D5AE3B7B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2FACDF8-C6E9-88B8-BE7C-B0FB2A4DD5F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FBFACA4-8456-0AC5-7182-E9468E38597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57</a:t>
            </a:fld>
            <a:endParaRPr dirty="0"/>
          </a:p>
        </p:txBody>
      </p:sp>
      <p:sp>
        <p:nvSpPr>
          <p:cNvPr id="3" name="Google Shape;155;g34519fc2d75_0_8">
            <a:extLst>
              <a:ext uri="{FF2B5EF4-FFF2-40B4-BE49-F238E27FC236}">
                <a16:creationId xmlns:a16="http://schemas.microsoft.com/office/drawing/2014/main" id="{D722EC8D-A142-4235-26B3-3816F678D70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Strumenti e compensazione</a:t>
            </a:r>
          </a:p>
        </p:txBody>
      </p:sp>
      <p:sp>
        <p:nvSpPr>
          <p:cNvPr id="5" name="Google Shape;143;g34519fc2d75_0_0">
            <a:extLst>
              <a:ext uri="{FF2B5EF4-FFF2-40B4-BE49-F238E27FC236}">
                <a16:creationId xmlns:a16="http://schemas.microsoft.com/office/drawing/2014/main" id="{6B6C364A-EF91-7A97-A406-0E3C46BC416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F001EFF6-637C-75C7-5EE7-673F4768CC4D}"/>
              </a:ext>
            </a:extLst>
          </p:cNvPr>
          <p:cNvSpPr txBox="1"/>
          <p:nvPr/>
        </p:nvSpPr>
        <p:spPr>
          <a:xfrm>
            <a:off x="1336525" y="2678131"/>
            <a:ext cx="15163800" cy="570921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Strumenti utili: </a:t>
            </a:r>
            <a:r>
              <a:rPr lang="en-US" sz="3000" dirty="0">
                <a:solidFill>
                  <a:schemeClr val="dk1"/>
                </a:solidFill>
                <a:latin typeface="30"/>
                <a:ea typeface="Calibri"/>
                <a:cs typeface="Calibri"/>
                <a:sym typeface="Calibri"/>
              </a:rPr>
              <a:t>Creative Climate Tool, GCC Carbon Calculator, SME Carbon Calculator.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Compensazione: </a:t>
            </a:r>
            <a:r>
              <a:rPr lang="en-US" sz="3000" dirty="0">
                <a:solidFill>
                  <a:schemeClr val="dk1"/>
                </a:solidFill>
                <a:latin typeface="30"/>
                <a:ea typeface="Calibri"/>
                <a:cs typeface="Calibri"/>
                <a:sym typeface="Calibri"/>
              </a:rPr>
              <a:t>compensare le emissioni inevitabili sostenendo progetti che rimuovono o prevengono le emissioni di gas serra.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Importante: </a:t>
            </a:r>
          </a:p>
          <a:p>
            <a:pPr marL="63500" lvl="6"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La riduzione dovrebbe sempre avere </a:t>
            </a:r>
            <a:r>
              <a:rPr lang="en-US" sz="3000" b="1" dirty="0" err="1">
                <a:solidFill>
                  <a:schemeClr val="dk1"/>
                </a:solidFill>
                <a:latin typeface="30"/>
                <a:ea typeface="Calibri"/>
                <a:cs typeface="Calibri"/>
                <a:sym typeface="Calibri"/>
              </a:rPr>
              <a:t>la priorità </a:t>
            </a:r>
            <a:r>
              <a:rPr lang="en-US" sz="3000" dirty="0">
                <a:solidFill>
                  <a:schemeClr val="dk1"/>
                </a:solidFill>
                <a:latin typeface="30"/>
                <a:ea typeface="Calibri"/>
                <a:cs typeface="Calibri"/>
                <a:sym typeface="Calibri"/>
              </a:rPr>
              <a:t>rispetto alla compensazione.</a:t>
            </a:r>
          </a:p>
          <a:p>
            <a:pPr marL="63500" lvl="6" algn="just">
              <a:lnSpc>
                <a:spcPct val="150000"/>
              </a:lnSpc>
              <a:spcBef>
                <a:spcPts val="1200"/>
              </a:spcBef>
              <a:buClr>
                <a:srgbClr val="04A6C2"/>
              </a:buClr>
              <a:buSzPts val="2500"/>
            </a:pPr>
            <a:r>
              <a:rPr lang="en-GB" b="1" dirty="0"/>
              <a:t>	 </a:t>
            </a:r>
            <a:r>
              <a:rPr lang="en-GB" sz="3000" b="1" dirty="0">
                <a:solidFill>
                  <a:schemeClr val="dk1"/>
                </a:solidFill>
                <a:latin typeface="30"/>
                <a:ea typeface="Calibri"/>
                <a:cs typeface="Calibri"/>
              </a:rPr>
              <a:t>La compensazione non dovrebbe mai essere il primo passo verso il raggiungimento dell'obiettivo Net Zero</a:t>
            </a:r>
            <a:r>
              <a:rPr lang="en-GB" sz="3000" dirty="0">
                <a:solidFill>
                  <a:schemeClr val="dk1"/>
                </a:solidFill>
                <a:latin typeface="30"/>
                <a:ea typeface="Calibri"/>
                <a:cs typeface="Calibri"/>
              </a:rPr>
              <a:t>. </a:t>
            </a:r>
            <a:r>
              <a:rPr lang="en-US" sz="3000" dirty="0">
                <a:solidFill>
                  <a:schemeClr val="dk1"/>
                </a:solidFill>
                <a:latin typeface="30"/>
                <a:ea typeface="Calibri"/>
                <a:cs typeface="Calibri"/>
              </a:rPr>
              <a:t>Almeno l'80% delle emissioni dovrebbe essere prima ridotto attraverso un </a:t>
            </a:r>
            <a:r>
              <a:rPr lang="en-US" sz="3000" dirty="0">
                <a:solidFill>
                  <a:schemeClr val="dk1"/>
                </a:solidFill>
                <a:latin typeface="30"/>
                <a:ea typeface="Calibri"/>
                <a:cs typeface="Calibri"/>
              </a:rPr>
              <a:t>piano </a:t>
            </a:r>
            <a:r>
              <a:rPr lang="en-US" sz="3000" dirty="0" err="1">
                <a:solidFill>
                  <a:schemeClr val="dk1"/>
                </a:solidFill>
                <a:latin typeface="30"/>
                <a:ea typeface="Calibri"/>
                <a:cs typeface="Calibri"/>
              </a:rPr>
              <a:t>di decarbonizzazione</a:t>
            </a:r>
            <a:r>
              <a:rPr lang="en-US" sz="3000" dirty="0">
                <a:solidFill>
                  <a:schemeClr val="dk1"/>
                </a:solidFill>
                <a:latin typeface="30"/>
                <a:ea typeface="Calibri"/>
                <a:cs typeface="Calibri"/>
              </a:rPr>
              <a:t> interno.</a:t>
            </a: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923755827"/>
      </p:ext>
    </p:extLst>
  </p:cSld>
  <p:clrMapOvr>
    <a:masterClrMapping/>
  </p:clrMapOvr>
</p:sld>
</file>

<file path=ppt/slides/slide58.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F4673A4A-A981-F68F-F9E1-62B0BC70DB80}"/>
            </a:ext>
          </a:extLst>
        </p:cNvPr>
        <p:cNvGrpSpPr/>
        <p:nvPr/>
      </p:nvGrpSpPr>
      <p:grpSpPr>
        <a:xfrm>
          <a:off x="0" y="0"/>
          <a:ext cx="0" cy="0"/>
          <a:chOff x="0" y="0"/>
          <a:chExt cx="0" cy="0"/>
        </a:xfrm>
      </p:grpSpPr>
      <p:pic>
        <p:nvPicPr>
          <p:cNvPr id="1026" name="Picture 2" descr="Environment Earth Day In the hands holding green earth on Bokeh green Background, Saving environment, and environmentally sustainable. Save Earth. Concept of the Environment World Earth Day Environment Earth Day In the hands holding green earth on Bokeh green Background, Saving environment, and environmentally sustainable. Save Earth. Concept of the Environment World Earth Day sustainability stock pictures, royalty-free photos &amp; images">
            <a:extLst>
              <a:ext uri="{FF2B5EF4-FFF2-40B4-BE49-F238E27FC236}">
                <a16:creationId xmlns:a16="http://schemas.microsoft.com/office/drawing/2014/main" id="{2F6D71A7-D10C-2D44-5A7E-904A873AED4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42"/>
          <a:stretch>
            <a:fillRect/>
          </a:stretch>
        </p:blipFill>
        <p:spPr bwMode="auto">
          <a:xfrm>
            <a:off x="-1" y="0"/>
            <a:ext cx="12059165" cy="10287000"/>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a:extLst>
              <a:ext uri="{FF2B5EF4-FFF2-40B4-BE49-F238E27FC236}">
                <a16:creationId xmlns:a16="http://schemas.microsoft.com/office/drawing/2014/main" id="{DC3ADB59-B33C-F114-C1A9-EE47D0941749}"/>
              </a:ext>
            </a:extLst>
          </p:cNvPr>
          <p:cNvSpPr txBox="1"/>
          <p:nvPr/>
        </p:nvSpPr>
        <p:spPr>
          <a:xfrm>
            <a:off x="12344399" y="4025375"/>
            <a:ext cx="5839799" cy="223625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accent6"/>
                </a:solidFill>
                <a:latin typeface="Calibri"/>
                <a:ea typeface="Calibri"/>
                <a:cs typeface="Calibri"/>
                <a:sym typeface="Calibri"/>
              </a:rPr>
              <a:t>Lezione 4: </a:t>
            </a:r>
            <a:r>
              <a:rPr lang="en-US" sz="5000" b="1" dirty="0">
                <a:solidFill>
                  <a:schemeClr val="dk1"/>
                </a:solidFill>
                <a:latin typeface="Calibri"/>
                <a:ea typeface="Calibri"/>
                <a:cs typeface="Calibri"/>
                <a:sym typeface="Calibri"/>
              </a:rPr>
              <a:t>Pianificazione strategica della sostenibilità e rendicontazione nelle arti dello spettacolo</a:t>
            </a:r>
            <a:endParaRPr lang="en-US" dirty="0"/>
          </a:p>
        </p:txBody>
      </p:sp>
      <p:sp>
        <p:nvSpPr>
          <p:cNvPr id="135" name="Google Shape;135;p7">
            <a:extLst>
              <a:ext uri="{FF2B5EF4-FFF2-40B4-BE49-F238E27FC236}">
                <a16:creationId xmlns:a16="http://schemas.microsoft.com/office/drawing/2014/main" id="{C056C730-0E19-BBE6-198F-DD3D1494094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58</a:t>
            </a:fld>
            <a:endParaRPr dirty="0"/>
          </a:p>
        </p:txBody>
      </p:sp>
    </p:spTree>
    <p:extLst>
      <p:ext uri="{BB962C8B-B14F-4D97-AF65-F5344CB8AC3E}">
        <p14:creationId xmlns:p14="http://schemas.microsoft.com/office/powerpoint/2010/main" val="3917697123"/>
      </p:ext>
    </p:extLst>
  </p:cSld>
  <p:clrMapOvr>
    <a:masterClrMapping/>
  </p:clrMapOvr>
</p:sld>
</file>

<file path=ppt/slides/slide5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0C71F02-36B9-C0D7-75C5-A9DF6663D85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D96425B-ACDE-1272-0A3C-C2AD8BFECAF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04D6410-ECF8-7943-D813-0DEEBBED93C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59</a:t>
            </a:fld>
            <a:endParaRPr dirty="0"/>
          </a:p>
        </p:txBody>
      </p:sp>
      <p:sp>
        <p:nvSpPr>
          <p:cNvPr id="3" name="Google Shape;155;g34519fc2d75_0_8">
            <a:extLst>
              <a:ext uri="{FF2B5EF4-FFF2-40B4-BE49-F238E27FC236}">
                <a16:creationId xmlns:a16="http://schemas.microsoft.com/office/drawing/2014/main" id="{037CB3DC-C94E-F1D1-BA31-788D136795ED}"/>
              </a:ext>
            </a:extLst>
          </p:cNvPr>
          <p:cNvSpPr txBox="1"/>
          <p:nvPr/>
        </p:nvSpPr>
        <p:spPr>
          <a:xfrm>
            <a:off x="2348450" y="1561564"/>
            <a:ext cx="155832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Fondamenti per una strategia di sostenibilità </a:t>
            </a:r>
          </a:p>
        </p:txBody>
      </p:sp>
      <p:sp>
        <p:nvSpPr>
          <p:cNvPr id="5" name="Google Shape;143;g34519fc2d75_0_0">
            <a:extLst>
              <a:ext uri="{FF2B5EF4-FFF2-40B4-BE49-F238E27FC236}">
                <a16:creationId xmlns:a16="http://schemas.microsoft.com/office/drawing/2014/main" id="{C870A4CC-3A81-A5E3-4D12-2252CDF8A24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2D0509E-3F85-B096-47C2-DB1EDCCAF551}"/>
              </a:ext>
            </a:extLst>
          </p:cNvPr>
          <p:cNvSpPr txBox="1"/>
          <p:nvPr/>
        </p:nvSpPr>
        <p:spPr>
          <a:xfrm>
            <a:off x="1336525" y="3533537"/>
            <a:ext cx="15163800" cy="655560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Pilastri ambientali, sociali ed economici: </a:t>
            </a:r>
            <a:r>
              <a:rPr lang="en-US" sz="3000" dirty="0">
                <a:solidFill>
                  <a:schemeClr val="dk1"/>
                </a:solidFill>
                <a:latin typeface="30"/>
                <a:ea typeface="Calibri"/>
                <a:cs typeface="Calibri"/>
                <a:sym typeface="Calibri"/>
              </a:rPr>
              <a:t>sono interdipendenti – le azioni intraprese in uno di essi influenzano gli altri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Esempio: </a:t>
            </a:r>
            <a:r>
              <a:rPr lang="en-US" sz="3000" dirty="0">
                <a:solidFill>
                  <a:schemeClr val="dk1"/>
                </a:solidFill>
                <a:latin typeface="30"/>
                <a:ea typeface="Calibri"/>
                <a:cs typeface="Calibri"/>
                <a:sym typeface="Calibri"/>
              </a:rPr>
              <a:t>l'efficienza energetica in un teatro migliora i costi e il comfort del pubblico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Applicabile direttamente al processo decisionale nel settore culturale.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Come potrebbero essere applicati questi tre pilastri in un teatro, un museo o un festival musicale?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Riuscite a pensare a una decisione in un progetto culturale che trarrebbe vantaggio dalla considerazione di tutti e tre i pilastri?</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2257648549"/>
      </p:ext>
    </p:extLst>
  </p:cSld>
  <p:clrMapOvr>
    <a:masterClrMapping/>
  </p:clrMapOvr>
</p:sld>
</file>

<file path=ppt/slides/slide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FC1362D6-5253-94F8-F6CE-38FC8E45247F}"/>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3A9B14A7-3B06-32BF-9227-FF59C2553B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57048" y="1274882"/>
            <a:ext cx="7699712" cy="5408983"/>
          </a:xfrm>
          <a:prstGeom prst="rect">
            <a:avLst/>
          </a:prstGeom>
        </p:spPr>
      </p:pic>
      <p:sp>
        <p:nvSpPr>
          <p:cNvPr id="152" name="Google Shape;152;g34519fc2d75_0_8">
            <a:extLst>
              <a:ext uri="{FF2B5EF4-FFF2-40B4-BE49-F238E27FC236}">
                <a16:creationId xmlns:a16="http://schemas.microsoft.com/office/drawing/2014/main" id="{5DFCB0F0-5550-5770-F0FB-1D0D215749A9}"/>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03697329-6720-3D8B-590C-3410C682B0FD}"/>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53850D11-4D54-29FF-1EFC-838F5EA24ACC}"/>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I pilastri devono essere integrati, non isolati</a:t>
            </a:r>
          </a:p>
          <a:p>
            <a:pPr marL="63500" marR="0" lvl="0" algn="just" rtl="0">
              <a:lnSpc>
                <a:spcPct val="150000"/>
              </a:lnSpc>
              <a:spcBef>
                <a:spcPts val="1200"/>
              </a:spcBef>
              <a:spcAft>
                <a:spcPts val="0"/>
              </a:spcAft>
              <a:buClr>
                <a:srgbClr val="04A6C2"/>
              </a:buClr>
              <a:buSzPts val="2500"/>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Sviluppo sostenibile = complesso e comporta compromessi</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Sfide delle arti performative: </a:t>
            </a:r>
            <a:r>
              <a:rPr lang="en-US" sz="3000" dirty="0">
                <a:solidFill>
                  <a:schemeClr val="dk1"/>
                </a:solidFill>
                <a:latin typeface="Calibri"/>
                <a:ea typeface="Calibri"/>
                <a:cs typeface="Calibri"/>
                <a:sym typeface="Calibri"/>
              </a:rPr>
              <a:t>l'impatto sociale e la precarietà economica spesso prevalgono sulle priorità ambientali nel breve termine</a:t>
            </a: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FA9845C2-5D41-99BE-BB91-D523069DF20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Integrare i pilastri</a:t>
            </a:r>
            <a:endParaRPr sz="5000" b="1" dirty="0">
              <a:solidFill>
                <a:schemeClr val="dk1"/>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C4151CE7-7762-1285-7C97-BFF5D70497A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extLst>
      <p:ext uri="{BB962C8B-B14F-4D97-AF65-F5344CB8AC3E}">
        <p14:creationId xmlns:p14="http://schemas.microsoft.com/office/powerpoint/2010/main" val="892444365"/>
      </p:ext>
    </p:extLst>
  </p:cSld>
  <p:clrMapOvr>
    <a:masterClrMapping/>
  </p:clrMapOvr>
</p:sld>
</file>

<file path=ppt/slides/slide6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F2782FE-CDAC-26F8-C64D-1935760798A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EEC0E42-6B8A-43C0-B584-EF7BCF24F8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1CCCC7E-67A0-43D0-F309-DCB6854EC3D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60</a:t>
            </a:fld>
            <a:endParaRPr/>
          </a:p>
        </p:txBody>
      </p:sp>
      <p:sp>
        <p:nvSpPr>
          <p:cNvPr id="3" name="Google Shape;155;g34519fc2d75_0_8">
            <a:extLst>
              <a:ext uri="{FF2B5EF4-FFF2-40B4-BE49-F238E27FC236}">
                <a16:creationId xmlns:a16="http://schemas.microsoft.com/office/drawing/2014/main" id="{4FFDDFB2-7536-DA24-0B05-BB17635E1DA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Che cos'è l'ESG?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01B6F3DA-3F6C-8654-F95D-32BCCA5721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B1AAC2BB-615C-E315-2441-D9340C67ADE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 – Ambientale</a:t>
            </a:r>
            <a:r>
              <a:rPr lang="en-US" sz="3000" dirty="0">
                <a:solidFill>
                  <a:schemeClr val="dk1"/>
                </a:solidFill>
                <a:latin typeface="30"/>
                <a:ea typeface="Calibri"/>
                <a:cs typeface="Calibri"/>
                <a:sym typeface="Calibri"/>
              </a:rPr>
              <a:t>: gestire l'impatto ambientale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 – Sociale</a:t>
            </a:r>
            <a:r>
              <a:rPr lang="en-US" sz="3000" dirty="0">
                <a:solidFill>
                  <a:schemeClr val="dk1"/>
                </a:solidFill>
                <a:latin typeface="30"/>
                <a:ea typeface="Calibri"/>
                <a:cs typeface="Calibri"/>
                <a:sym typeface="Calibri"/>
              </a:rPr>
              <a:t>: promuovere la responsabilità sociale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G – Governance</a:t>
            </a:r>
            <a:r>
              <a:rPr lang="en-US" sz="3000" dirty="0">
                <a:solidFill>
                  <a:schemeClr val="dk1"/>
                </a:solidFill>
                <a:latin typeface="30"/>
                <a:ea typeface="Calibri"/>
                <a:cs typeface="Calibri"/>
                <a:sym typeface="Calibri"/>
              </a:rPr>
              <a:t>: garantire una governance trasparente ed etica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Adattato dal settore aziendale alle </a:t>
            </a:r>
            <a:r>
              <a:rPr lang="en-US" sz="3000" dirty="0" err="1">
                <a:solidFill>
                  <a:schemeClr val="dk1"/>
                </a:solidFill>
                <a:latin typeface="30"/>
                <a:ea typeface="Calibri"/>
                <a:cs typeface="Calibri"/>
                <a:sym typeface="Calibri"/>
              </a:rPr>
              <a:t>organizzazioni</a:t>
            </a:r>
            <a:r>
              <a:rPr lang="en-US" sz="3000" dirty="0">
                <a:solidFill>
                  <a:schemeClr val="dk1"/>
                </a:solidFill>
                <a:latin typeface="30"/>
                <a:ea typeface="Calibri"/>
                <a:cs typeface="Calibri"/>
                <a:sym typeface="Calibri"/>
              </a:rPr>
              <a:t> culturali</a:t>
            </a:r>
            <a:endParaRPr lang="en-US" sz="3000" dirty="0">
              <a:solidFill>
                <a:schemeClr val="dk1"/>
              </a:solidFill>
              <a:latin typeface="30"/>
              <a:ea typeface="Calibri"/>
              <a:cs typeface="Calibri"/>
              <a:sym typeface="Calibri"/>
            </a:endParaRPr>
          </a:p>
        </p:txBody>
      </p:sp>
      <p:pic>
        <p:nvPicPr>
          <p:cNvPr id="2" name="Imagen 1">
            <a:extLst>
              <a:ext uri="{FF2B5EF4-FFF2-40B4-BE49-F238E27FC236}">
                <a16:creationId xmlns:a16="http://schemas.microsoft.com/office/drawing/2014/main" id="{5AB6E50B-B007-9398-3147-0E42A6F9E98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07194" y="6571885"/>
            <a:ext cx="8639608" cy="3477835"/>
          </a:xfrm>
          <a:prstGeom prst="rect">
            <a:avLst/>
          </a:prstGeom>
        </p:spPr>
      </p:pic>
    </p:spTree>
    <p:extLst>
      <p:ext uri="{BB962C8B-B14F-4D97-AF65-F5344CB8AC3E}">
        <p14:creationId xmlns:p14="http://schemas.microsoft.com/office/powerpoint/2010/main" val="3221561864"/>
      </p:ext>
    </p:extLst>
  </p:cSld>
  <p:clrMapOvr>
    <a:masterClrMapping/>
  </p:clrMapOvr>
</p:sld>
</file>

<file path=ppt/slides/slide6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DE43B00-9889-BEA3-AAE1-8AC7964BD34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D59603D-E779-1A4C-B9ED-BBBD19D508B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67A8C9A-1C02-C7F2-9C15-C3F5D518D2F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61</a:t>
            </a:fld>
            <a:endParaRPr/>
          </a:p>
        </p:txBody>
      </p:sp>
      <p:sp>
        <p:nvSpPr>
          <p:cNvPr id="3" name="Google Shape;155;g34519fc2d75_0_8">
            <a:extLst>
              <a:ext uri="{FF2B5EF4-FFF2-40B4-BE49-F238E27FC236}">
                <a16:creationId xmlns:a16="http://schemas.microsoft.com/office/drawing/2014/main" id="{B1DE85DD-049F-339A-2568-9075430E959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Creazione di un piano ESG</a:t>
            </a:r>
          </a:p>
        </p:txBody>
      </p:sp>
      <p:sp>
        <p:nvSpPr>
          <p:cNvPr id="5" name="Google Shape;143;g34519fc2d75_0_0">
            <a:extLst>
              <a:ext uri="{FF2B5EF4-FFF2-40B4-BE49-F238E27FC236}">
                <a16:creationId xmlns:a16="http://schemas.microsoft.com/office/drawing/2014/main" id="{0D681A46-64C5-3899-048E-96EAAFB897E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EA0A10E-A380-2B11-E69D-DAD2333924A1}"/>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Roadmap che definisce la strategia di sostenibilità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Ambiente: </a:t>
            </a:r>
            <a:r>
              <a:rPr lang="en-US" sz="3000" dirty="0">
                <a:solidFill>
                  <a:schemeClr val="dk1"/>
                </a:solidFill>
                <a:latin typeface="30"/>
                <a:ea typeface="Calibri"/>
                <a:cs typeface="Calibri"/>
                <a:sym typeface="Calibri"/>
              </a:rPr>
              <a:t>materiali sostenibili, efficienza energetica, gestione dei rifiuti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Sociale: </a:t>
            </a:r>
            <a:r>
              <a:rPr lang="en-US" sz="3000" dirty="0">
                <a:solidFill>
                  <a:schemeClr val="dk1"/>
                </a:solidFill>
                <a:latin typeface="30"/>
                <a:ea typeface="Calibri"/>
                <a:cs typeface="Calibri"/>
                <a:sym typeface="Calibri"/>
              </a:rPr>
              <a:t>inclusione, diversità, benessere del team</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Governance: </a:t>
            </a:r>
            <a:r>
              <a:rPr lang="en-US" sz="3000" dirty="0">
                <a:solidFill>
                  <a:schemeClr val="dk1"/>
                </a:solidFill>
                <a:latin typeface="30"/>
                <a:ea typeface="Calibri"/>
                <a:cs typeface="Calibri"/>
                <a:sym typeface="Calibri"/>
              </a:rPr>
              <a:t>pratiche trasparenti ed etiche</a:t>
            </a:r>
          </a:p>
        </p:txBody>
      </p:sp>
      <p:pic>
        <p:nvPicPr>
          <p:cNvPr id="6" name="Imagen 1" descr="Gráfico&#10;&#10;El contenido generado por IA puede ser incorrecto.">
            <a:extLst>
              <a:ext uri="{FF2B5EF4-FFF2-40B4-BE49-F238E27FC236}">
                <a16:creationId xmlns:a16="http://schemas.microsoft.com/office/drawing/2014/main" id="{0879758D-F5A7-51EF-5F1E-BB1D638DE37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05616" y="5707626"/>
            <a:ext cx="7559073" cy="4411303"/>
          </a:xfrm>
          <a:prstGeom prst="rect">
            <a:avLst/>
          </a:prstGeom>
        </p:spPr>
      </p:pic>
    </p:spTree>
    <p:extLst>
      <p:ext uri="{BB962C8B-B14F-4D97-AF65-F5344CB8AC3E}">
        <p14:creationId xmlns:p14="http://schemas.microsoft.com/office/powerpoint/2010/main" val="2916024089"/>
      </p:ext>
    </p:extLst>
  </p:cSld>
  <p:clrMapOvr>
    <a:masterClrMapping/>
  </p:clrMapOvr>
</p:sld>
</file>

<file path=ppt/slides/slide6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135AD81-DBEC-B109-4A93-580FABE4D996}"/>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E1AD261D-B264-C13F-753E-BDBECE3519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10C471E3-64F7-8DFC-1D32-159D5F5FF66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7D5942D-3EF1-5E64-2EE1-238F7AB348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62</a:t>
            </a:fld>
            <a:endParaRPr/>
          </a:p>
        </p:txBody>
      </p:sp>
      <p:sp>
        <p:nvSpPr>
          <p:cNvPr id="3" name="Google Shape;155;g34519fc2d75_0_8">
            <a:extLst>
              <a:ext uri="{FF2B5EF4-FFF2-40B4-BE49-F238E27FC236}">
                <a16:creationId xmlns:a16="http://schemas.microsoft.com/office/drawing/2014/main" id="{8DC4F8D0-6932-5F81-9F8A-41FFEEC185F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Scopo di un piano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85994444-85BB-ED6E-3449-77CF2EFF12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6ED1730-158E-9C73-36C5-578EC931CDDE}"/>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Integrare la sostenibilità nella pianificazione strategica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Soddisfare le aspettative di finanziatori, pubblico e stakeholder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Identificare i rischi e le opportunità non finanziari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Allinearsi agli Obiettivi di Sviluppo Sostenibile (SDG)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Rafforzare la reputazione e la competitività</a:t>
            </a:r>
          </a:p>
        </p:txBody>
      </p:sp>
    </p:spTree>
    <p:extLst>
      <p:ext uri="{BB962C8B-B14F-4D97-AF65-F5344CB8AC3E}">
        <p14:creationId xmlns:p14="http://schemas.microsoft.com/office/powerpoint/2010/main" val="41706862"/>
      </p:ext>
    </p:extLst>
  </p:cSld>
  <p:clrMapOvr>
    <a:masterClrMapping/>
  </p:clrMapOvr>
</p:sld>
</file>

<file path=ppt/slides/slide6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702F18A-4702-48D9-152E-6E889F1B7927}"/>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0F4D1E0-0373-C80C-D447-3DB6949001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D4596B61-566B-ABBC-3732-DA8BD09126A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D9E354-EDBA-BB09-BFA3-E4EE16513D1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63</a:t>
            </a:fld>
            <a:endParaRPr/>
          </a:p>
        </p:txBody>
      </p:sp>
      <p:sp>
        <p:nvSpPr>
          <p:cNvPr id="3" name="Google Shape;155;g34519fc2d75_0_8">
            <a:extLst>
              <a:ext uri="{FF2B5EF4-FFF2-40B4-BE49-F238E27FC236}">
                <a16:creationId xmlns:a16="http://schemas.microsoft.com/office/drawing/2014/main" id="{5BA63ADF-B7C7-3CBE-A425-45E82779746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Fasi di sviluppo del piano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7047BC84-8B51-CFB1-615A-96B891C3EFCA}"/>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BAF79C4-69AA-0354-3EBF-B389A6F99D61}"/>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Fase 0 </a:t>
            </a:r>
            <a:r>
              <a:rPr lang="en-US" sz="3000" dirty="0">
                <a:solidFill>
                  <a:schemeClr val="dk1"/>
                </a:solidFill>
                <a:latin typeface="30"/>
                <a:ea typeface="Calibri"/>
                <a:cs typeface="Calibri"/>
                <a:sym typeface="Calibri"/>
              </a:rPr>
              <a:t>– Consapevolezza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Fase 1 </a:t>
            </a:r>
            <a:r>
              <a:rPr lang="en-US" sz="3000" dirty="0">
                <a:solidFill>
                  <a:schemeClr val="dk1"/>
                </a:solidFill>
                <a:latin typeface="30"/>
                <a:ea typeface="Calibri"/>
                <a:cs typeface="Calibri"/>
                <a:sym typeface="Calibri"/>
              </a:rPr>
              <a:t>– Diagnosi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Fase 2 </a:t>
            </a:r>
            <a:r>
              <a:rPr lang="en-US" sz="3000" dirty="0">
                <a:solidFill>
                  <a:schemeClr val="dk1"/>
                </a:solidFill>
                <a:latin typeface="30"/>
                <a:ea typeface="Calibri"/>
                <a:cs typeface="Calibri"/>
                <a:sym typeface="Calibri"/>
              </a:rPr>
              <a:t>– Pianificazione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Fase 3 </a:t>
            </a:r>
            <a:r>
              <a:rPr lang="en-US" sz="3000" dirty="0">
                <a:solidFill>
                  <a:schemeClr val="dk1"/>
                </a:solidFill>
                <a:latin typeface="30"/>
                <a:ea typeface="Calibri"/>
                <a:cs typeface="Calibri"/>
                <a:sym typeface="Calibri"/>
              </a:rPr>
              <a:t>– Attuazione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Fase 4 </a:t>
            </a:r>
            <a:r>
              <a:rPr lang="en-US" sz="3000" dirty="0">
                <a:solidFill>
                  <a:schemeClr val="dk1"/>
                </a:solidFill>
                <a:latin typeface="30"/>
                <a:ea typeface="Calibri"/>
                <a:cs typeface="Calibri"/>
                <a:sym typeface="Calibri"/>
              </a:rPr>
              <a:t>– Comunicazione</a:t>
            </a:r>
          </a:p>
        </p:txBody>
      </p:sp>
    </p:spTree>
    <p:extLst>
      <p:ext uri="{BB962C8B-B14F-4D97-AF65-F5344CB8AC3E}">
        <p14:creationId xmlns:p14="http://schemas.microsoft.com/office/powerpoint/2010/main" val="2540270788"/>
      </p:ext>
    </p:extLst>
  </p:cSld>
  <p:clrMapOvr>
    <a:masterClrMapping/>
  </p:clrMapOvr>
</p:sld>
</file>

<file path=ppt/slides/slide6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AC23CCA-1C0D-FD2C-54EA-99A10F73A361}"/>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3C587CDB-2C28-6478-D365-7659D3CC9A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9CED3813-1813-91FF-EDCF-AB51FE20DEC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6BC1022-46F7-0BF4-9287-2F16A86DF01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64</a:t>
            </a:fld>
            <a:endParaRPr/>
          </a:p>
        </p:txBody>
      </p:sp>
      <p:sp>
        <p:nvSpPr>
          <p:cNvPr id="3" name="Google Shape;155;g34519fc2d75_0_8">
            <a:extLst>
              <a:ext uri="{FF2B5EF4-FFF2-40B4-BE49-F238E27FC236}">
                <a16:creationId xmlns:a16="http://schemas.microsoft.com/office/drawing/2014/main" id="{322B5EC1-9075-F013-F041-43B7FEFD23D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Reporting sulla sostenibilità</a:t>
            </a:r>
          </a:p>
        </p:txBody>
      </p:sp>
      <p:sp>
        <p:nvSpPr>
          <p:cNvPr id="5" name="Google Shape;143;g34519fc2d75_0_0">
            <a:extLst>
              <a:ext uri="{FF2B5EF4-FFF2-40B4-BE49-F238E27FC236}">
                <a16:creationId xmlns:a16="http://schemas.microsoft.com/office/drawing/2014/main" id="{C88FD66B-A947-A03E-CC8C-9D5C367E0DA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7BDABCE-E978-DCF0-25DE-AB855F17D25C}"/>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Documento strutturato che presenta gli impatti ESG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Va oltre i dati finanziari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Copre energia, diversità, rifiuti, impegno nella comunità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Incoraggia la trasparenza e rafforza la cultura</a:t>
            </a:r>
          </a:p>
        </p:txBody>
      </p:sp>
    </p:spTree>
    <p:extLst>
      <p:ext uri="{BB962C8B-B14F-4D97-AF65-F5344CB8AC3E}">
        <p14:creationId xmlns:p14="http://schemas.microsoft.com/office/powerpoint/2010/main" val="982648834"/>
      </p:ext>
    </p:extLst>
  </p:cSld>
  <p:clrMapOvr>
    <a:masterClrMapping/>
  </p:clrMapOvr>
</p:sld>
</file>

<file path=ppt/slides/slide6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4F6C0B3-AC5E-5296-3B8F-F074F209C464}"/>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C320A01-814C-8A29-2F46-F28B6155D9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23CC572E-0BE6-67AB-6F6F-A3C813B972F6}"/>
              </a:ext>
            </a:extLst>
          </p:cNvPr>
          <p:cNvSpPr/>
          <p:nvPr/>
        </p:nvSpPr>
        <p:spPr>
          <a:xfrm rot="10800000" flipH="1">
            <a:off x="-356059"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9E4BE2A-0503-5912-A1CA-C3885D8B2FC9}"/>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65</a:t>
            </a:fld>
            <a:endParaRPr/>
          </a:p>
        </p:txBody>
      </p:sp>
      <p:sp>
        <p:nvSpPr>
          <p:cNvPr id="3" name="Google Shape;155;g34519fc2d75_0_8">
            <a:extLst>
              <a:ext uri="{FF2B5EF4-FFF2-40B4-BE49-F238E27FC236}">
                <a16:creationId xmlns:a16="http://schemas.microsoft.com/office/drawing/2014/main" id="{8E722185-27AF-668D-690A-DCEAF719C12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Standard di rendicontazione sulla sostenibilità</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DF7FBA73-54BD-A18A-29F3-C255179D904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3D9DDE35-5606-01D7-57B4-94965BE4EA3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Definizione degli impatti da misurare, raccolta dei dati, comunicazione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GRI: ampiamente utilizzato, adattabile al settore culturale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EU CSRD: ambito più ampio, standard obbligatori (ESRS), doppia materialità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Aiuta ad accedere a finanziamenti, partnership, credibilità</a:t>
            </a:r>
          </a:p>
        </p:txBody>
      </p:sp>
    </p:spTree>
    <p:extLst>
      <p:ext uri="{BB962C8B-B14F-4D97-AF65-F5344CB8AC3E}">
        <p14:creationId xmlns:p14="http://schemas.microsoft.com/office/powerpoint/2010/main" val="2311623142"/>
      </p:ext>
    </p:extLst>
  </p:cSld>
  <p:clrMapOvr>
    <a:masterClrMapping/>
  </p:clrMapOvr>
</p:sld>
</file>

<file path=ppt/slides/slide66.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5BF14-68D6-D7D0-F9B8-E8BC3E35CD0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534AEC3-C1B4-83F6-12CF-5DC9D8CA8C8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DD321C04-760F-1802-BBDE-744CF6FCDEF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AF1ED66B-BD31-BD57-B868-00E28309306B}"/>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Attività C3.A3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F64C8C0-7391-2FDE-2866-C6906AF8BCAB}"/>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Supportare un teatro nella creazione del proprio piano ESG</a:t>
            </a:r>
          </a:p>
        </p:txBody>
      </p:sp>
      <p:sp>
        <p:nvSpPr>
          <p:cNvPr id="8" name="TextBox 7">
            <a:extLst>
              <a:ext uri="{FF2B5EF4-FFF2-40B4-BE49-F238E27FC236}">
                <a16:creationId xmlns:a16="http://schemas.microsoft.com/office/drawing/2014/main" id="{B0E40114-0D66-B21C-9735-901609A191FE}"/>
              </a:ext>
            </a:extLst>
          </p:cNvPr>
          <p:cNvSpPr txBox="1"/>
          <p:nvPr/>
        </p:nvSpPr>
        <p:spPr>
          <a:xfrm>
            <a:off x="2939143" y="4911804"/>
            <a:ext cx="13193486" cy="2508379"/>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Quale fase ESG ritieni sia la più difficile </a:t>
            </a:r>
            <a:r>
              <a:rPr lang="en-US" sz="3200" dirty="0">
                <a:latin typeface="Calibri" panose="020F0502020204030204" pitchFamily="34" charset="0"/>
                <a:ea typeface="Calibri" panose="020F0502020204030204" pitchFamily="34" charset="0"/>
                <a:cs typeface="Times New Roman" panose="02020603050405020304" pitchFamily="18" charset="0"/>
              </a:rPr>
              <a:t>da attuare </a:t>
            </a:r>
            <a:r>
              <a:rPr lang="en-US" sz="3200" dirty="0">
                <a:latin typeface="Calibri" panose="020F0502020204030204" pitchFamily="34" charset="0"/>
                <a:ea typeface="Calibri" panose="020F0502020204030204" pitchFamily="34" charset="0"/>
                <a:cs typeface="Times New Roman" panose="02020603050405020304" pitchFamily="18" charset="0"/>
              </a:rPr>
              <a:t>per </a:t>
            </a:r>
            <a:r>
              <a:rPr lang="en-US" sz="3200" dirty="0" err="1">
                <a:latin typeface="Calibri" panose="020F0502020204030204" pitchFamily="34" charset="0"/>
                <a:ea typeface="Calibri" panose="020F0502020204030204" pitchFamily="34" charset="0"/>
                <a:cs typeface="Times New Roman" panose="02020603050405020304" pitchFamily="18" charset="0"/>
              </a:rPr>
              <a:t>le</a:t>
            </a:r>
            <a:r>
              <a:rPr lang="en-US" sz="3200" dirty="0">
                <a:latin typeface="Calibri" panose="020F0502020204030204" pitchFamily="34" charset="0"/>
                <a:ea typeface="Calibri" panose="020F0502020204030204" pitchFamily="34" charset="0"/>
                <a:cs typeface="Times New Roman" panose="02020603050405020304" pitchFamily="18" charset="0"/>
              </a:rPr>
              <a:t> piccole </a:t>
            </a:r>
            <a:r>
              <a:rPr lang="en-US" sz="3200" dirty="0" err="1">
                <a:latin typeface="Calibri" panose="020F0502020204030204" pitchFamily="34" charset="0"/>
                <a:ea typeface="Calibri" panose="020F0502020204030204" pitchFamily="34" charset="0"/>
                <a:cs typeface="Times New Roman" panose="02020603050405020304" pitchFamily="18" charset="0"/>
              </a:rPr>
              <a:t>organizzazioni</a:t>
            </a:r>
            <a:r>
              <a:rPr lang="en-US" sz="3200" dirty="0">
                <a:latin typeface="Calibri" panose="020F0502020204030204" pitchFamily="34" charset="0"/>
                <a:ea typeface="Calibri" panose="020F0502020204030204" pitchFamily="34" charset="0"/>
                <a:cs typeface="Times New Roman" panose="02020603050405020304" pitchFamily="18" charset="0"/>
              </a:rPr>
              <a:t> di arti performative </a:t>
            </a:r>
            <a:r>
              <a:rPr lang="en-US" sz="3200" dirty="0">
                <a:latin typeface="Calibri" panose="020F0502020204030204" pitchFamily="34" charset="0"/>
                <a:ea typeface="Calibri" panose="020F0502020204030204" pitchFamily="34" charset="0"/>
                <a:cs typeface="Times New Roman" panose="02020603050405020304" pitchFamily="18" charset="0"/>
              </a:rPr>
              <a:t>e perché?</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In che modo i formatori possono aiutare </a:t>
            </a:r>
            <a:r>
              <a:rPr lang="en-US" sz="3200" dirty="0" err="1">
                <a:latin typeface="Calibri" panose="020F0502020204030204" pitchFamily="34" charset="0"/>
                <a:ea typeface="Calibri" panose="020F0502020204030204" pitchFamily="34" charset="0"/>
                <a:cs typeface="Times New Roman" panose="02020603050405020304" pitchFamily="18" charset="0"/>
              </a:rPr>
              <a:t>le organizzazioni </a:t>
            </a:r>
            <a:r>
              <a:rPr lang="en-US" sz="3200" dirty="0">
                <a:latin typeface="Calibri" panose="020F0502020204030204" pitchFamily="34" charset="0"/>
                <a:ea typeface="Calibri" panose="020F0502020204030204" pitchFamily="34" charset="0"/>
                <a:cs typeface="Times New Roman" panose="02020603050405020304" pitchFamily="18" charset="0"/>
              </a:rPr>
              <a:t>a trovare un equilibrio tra la creatività e l'approccio strutturato richiesto dalla pianificazione ESG? </a:t>
            </a:r>
          </a:p>
          <a:p>
            <a:endParaRPr lang="el-GR" dirty="0"/>
          </a:p>
        </p:txBody>
      </p:sp>
    </p:spTree>
    <p:extLst>
      <p:ext uri="{BB962C8B-B14F-4D97-AF65-F5344CB8AC3E}">
        <p14:creationId xmlns:p14="http://schemas.microsoft.com/office/powerpoint/2010/main" val="3066729017"/>
      </p:ext>
    </p:extLst>
  </p:cSld>
  <p:clrMapOvr>
    <a:masterClrMapping/>
  </p:clrMapOvr>
</p:sld>
</file>

<file path=ppt/slides/slide6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EE2FE56-6A67-920C-A5D3-217A64CC48C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DB10AE1-2DCB-05D5-88E1-EFE15483118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6498500A-E642-0573-2419-29738E2489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67</a:t>
            </a:fld>
            <a:endParaRPr/>
          </a:p>
        </p:txBody>
      </p:sp>
      <p:sp>
        <p:nvSpPr>
          <p:cNvPr id="3" name="Google Shape;155;g34519fc2d75_0_8">
            <a:extLst>
              <a:ext uri="{FF2B5EF4-FFF2-40B4-BE49-F238E27FC236}">
                <a16:creationId xmlns:a16="http://schemas.microsoft.com/office/drawing/2014/main" id="{007B4BAA-C296-252F-CEFC-126714BC154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Evitare il greenwashing</a:t>
            </a:r>
          </a:p>
        </p:txBody>
      </p:sp>
      <p:sp>
        <p:nvSpPr>
          <p:cNvPr id="5" name="Google Shape;143;g34519fc2d75_0_0">
            <a:extLst>
              <a:ext uri="{FF2B5EF4-FFF2-40B4-BE49-F238E27FC236}">
                <a16:creationId xmlns:a16="http://schemas.microsoft.com/office/drawing/2014/main" id="{F590BC04-5274-A671-898C-F938EF16B18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5B4AB0FF-8AF0-D317-B4FA-A5D708008DF4}"/>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Greenwashing = affermazioni fuorvianti sulla sostenibilità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Rischi: perdita di fiducia, finanziamenti, reputazione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Proposta </a:t>
            </a:r>
            <a:r>
              <a:rPr lang="en-US" sz="3000" dirty="0">
                <a:solidFill>
                  <a:schemeClr val="dk1"/>
                </a:solidFill>
                <a:latin typeface="30"/>
                <a:ea typeface="Calibri"/>
                <a:cs typeface="Calibri"/>
                <a:sym typeface="Calibri"/>
              </a:rPr>
              <a:t>di </a:t>
            </a:r>
            <a:r>
              <a:rPr lang="en-US" sz="3000" b="1" dirty="0">
                <a:solidFill>
                  <a:schemeClr val="dk1"/>
                </a:solidFill>
                <a:latin typeface="30"/>
                <a:ea typeface="Calibri"/>
                <a:cs typeface="Calibri"/>
                <a:sym typeface="Calibri"/>
              </a:rPr>
              <a:t>direttiva UE sulle dichiarazioni ecologiche</a:t>
            </a:r>
            <a:r>
              <a:rPr lang="en-US" sz="3000" dirty="0">
                <a:solidFill>
                  <a:schemeClr val="dk1"/>
                </a:solidFill>
                <a:latin typeface="30"/>
                <a:ea typeface="Calibri"/>
                <a:cs typeface="Calibri"/>
                <a:sym typeface="Calibri"/>
              </a:rPr>
              <a:t>: richiede prove verificabili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Essere specifici, utilizzare dati, collegarsi a </a:t>
            </a:r>
            <a:r>
              <a:rPr lang="en-US" sz="3000" dirty="0">
                <a:solidFill>
                  <a:schemeClr val="dk1"/>
                </a:solidFill>
                <a:latin typeface="30"/>
                <a:ea typeface="Calibri"/>
                <a:cs typeface="Calibri"/>
                <a:sym typeface="Calibri"/>
              </a:rPr>
              <a:t>quadri normativi </a:t>
            </a:r>
            <a:r>
              <a:rPr lang="en-US" sz="3000" dirty="0" err="1">
                <a:solidFill>
                  <a:schemeClr val="dk1"/>
                </a:solidFill>
                <a:latin typeface="30"/>
                <a:ea typeface="Calibri"/>
                <a:cs typeface="Calibri"/>
                <a:sym typeface="Calibri"/>
              </a:rPr>
              <a:t>riconosciuti</a:t>
            </a:r>
          </a:p>
        </p:txBody>
      </p:sp>
    </p:spTree>
    <p:extLst>
      <p:ext uri="{BB962C8B-B14F-4D97-AF65-F5344CB8AC3E}">
        <p14:creationId xmlns:p14="http://schemas.microsoft.com/office/powerpoint/2010/main" val="1509412006"/>
      </p:ext>
    </p:extLst>
  </p:cSld>
  <p:clrMapOvr>
    <a:masterClrMapping/>
  </p:clrMapOvr>
</p:sld>
</file>

<file path=ppt/slides/slide6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a:solidFill>
                  <a:srgbClr val="3F6031"/>
                </a:solidFill>
              </a:rPr>
              <a:t>Capitolo 3 Riflessioni e punti chiave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Quali sono le 2-3 parole chiave che ricavi da questo capitolo?</a:t>
            </a:r>
          </a:p>
          <a:p>
            <a:pPr marL="722313" indent="-546100">
              <a:spcBef>
                <a:spcPts val="1200"/>
              </a:spcBef>
              <a:spcAft>
                <a:spcPts val="1200"/>
              </a:spcAft>
              <a:buClr>
                <a:srgbClr val="FF0000"/>
              </a:buClr>
              <a:buFont typeface="Calibri" panose="020F0502020204030204" pitchFamily="34" charset="0"/>
              <a:buChar char="?"/>
            </a:pPr>
            <a:r>
              <a:rPr lang="en-GB" sz="3500" b="1" noProof="0" dirty="0"/>
              <a:t>Perché ti sembrano importanti?</a:t>
            </a:r>
          </a:p>
          <a:p>
            <a:pPr marL="722313" indent="-546100">
              <a:spcBef>
                <a:spcPts val="1200"/>
              </a:spcBef>
              <a:spcAft>
                <a:spcPts val="1200"/>
              </a:spcAft>
              <a:buClr>
                <a:srgbClr val="FF0000"/>
              </a:buClr>
              <a:buFont typeface="Calibri" panose="020F0502020204030204" pitchFamily="34" charset="0"/>
              <a:buChar char="?"/>
            </a:pPr>
            <a:r>
              <a:rPr lang="en-GB" sz="3500" b="1" noProof="0" dirty="0"/>
              <a:t>Condividile con il gruppo e ascolta per individuare i punti in comune.</a:t>
            </a:r>
          </a:p>
        </p:txBody>
      </p:sp>
    </p:spTree>
    <p:extLst>
      <p:ext uri="{BB962C8B-B14F-4D97-AF65-F5344CB8AC3E}">
        <p14:creationId xmlns:p14="http://schemas.microsoft.com/office/powerpoint/2010/main" val="2125018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a:solidFill>
                  <a:srgbClr val="28853D"/>
                </a:solidFill>
                <a:latin typeface="Calibri"/>
                <a:ea typeface="Calibri"/>
                <a:cs typeface="Calibri"/>
                <a:sym typeface="Calibri"/>
              </a:rPr>
              <a:t>GRAZIE</a:t>
            </a:r>
            <a:endParaRPr sz="1400" b="0" i="0" u="none" strike="noStrike" cap="none">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Finanziato dall'Unione Europea. Le opinioni e i punti di vista espressi sono tuttavia esclusivamente quelli dell'autore/degli autori e non riflettono necessariamente quelli dell'Unione Europea o dell'Agenzia Esecutiva per l'Istruzione e la Cultura (EACEA). Né l'Unione Europea né l'EACEA possono essere ritenute responsabili per essi.</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Numero del progetto: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69</a:t>
            </a:fld>
            <a:endParaRPr/>
          </a:p>
        </p:txBody>
      </p:sp>
    </p:spTree>
  </p:cSld>
  <p:clrMapOvr>
    <a:masterClrMapping/>
  </p:clrMapOvr>
</p:sld>
</file>

<file path=ppt/slides/slide7.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7AA129B0-ABE2-C172-44C9-EC7A40555653}"/>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BD588D4-2AC8-0E66-AF28-5990EDC737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E83F0341-761E-2574-C5D1-A2324989D3F7}"/>
              </a:ext>
            </a:extLst>
          </p:cNvPr>
          <p:cNvSpPr/>
          <p:nvPr/>
        </p:nvSpPr>
        <p:spPr>
          <a:xfrm rot="10800000" flipH="1">
            <a:off x="0" y="-1801505"/>
            <a:ext cx="18288000" cy="3220872"/>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AA206B18-B52C-B520-3057-74FA574ADBD5}"/>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9F90A60B-80B9-385A-814C-672688454912}"/>
              </a:ext>
            </a:extLst>
          </p:cNvPr>
          <p:cNvSpPr txBox="1"/>
          <p:nvPr/>
        </p:nvSpPr>
        <p:spPr>
          <a:xfrm>
            <a:off x="1336524" y="2678131"/>
            <a:ext cx="16595125"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Obiettivo: </a:t>
            </a:r>
            <a:r>
              <a:rPr lang="en-GB" sz="3000" dirty="0">
                <a:solidFill>
                  <a:schemeClr val="dk1"/>
                </a:solidFill>
                <a:latin typeface="Calibri"/>
                <a:ea typeface="Calibri"/>
                <a:cs typeface="Calibri"/>
                <a:sym typeface="Calibri"/>
              </a:rPr>
              <a:t>conservare e utilizzare le risorse naturali in modo responsabile</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dirty="0">
                <a:solidFill>
                  <a:schemeClr val="dk1"/>
                </a:solidFill>
                <a:latin typeface="Calibri"/>
                <a:ea typeface="Calibri"/>
                <a:cs typeface="Calibri"/>
                <a:sym typeface="Calibri"/>
              </a:rPr>
              <a:t>Proteggere gli ecosistemi, ridurre l'impronta di carbonio, gestire i rifiuti, promuovere le energie rinnovabili</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Applicazione alle arti performative: </a:t>
            </a:r>
            <a:r>
              <a:rPr lang="en-GB" sz="3000" dirty="0">
                <a:solidFill>
                  <a:schemeClr val="dk1"/>
                </a:solidFill>
                <a:latin typeface="Calibri"/>
                <a:ea typeface="Calibri"/>
                <a:cs typeface="Calibri"/>
                <a:sym typeface="Calibri"/>
              </a:rPr>
              <a:t>Conservazione delle risorse ed efficienza energetica nella produzione</a:t>
            </a:r>
          </a:p>
          <a:p>
            <a:pPr marL="63500" marR="0" lvl="0" algn="just" rtl="0">
              <a:lnSpc>
                <a:spcPct val="150000"/>
              </a:lnSpc>
              <a:spcBef>
                <a:spcPts val="1200"/>
              </a:spcBef>
              <a:spcAft>
                <a:spcPts val="0"/>
              </a:spcAft>
              <a:buClr>
                <a:srgbClr val="04A6C2"/>
              </a:buClr>
              <a:buSzPts val="2500"/>
            </a:pPr>
            <a:r>
              <a:rPr lang="en-GB" sz="3000" b="1" dirty="0">
                <a:solidFill>
                  <a:schemeClr val="dk1"/>
                </a:solidFill>
                <a:latin typeface="Calibri"/>
                <a:ea typeface="Calibri"/>
                <a:cs typeface="Calibri"/>
                <a:sym typeface="Calibri"/>
              </a:rPr>
              <a:t>Impatti chiave</a:t>
            </a:r>
            <a:r>
              <a:rPr lang="el-GR" sz="3000" b="1" dirty="0">
                <a:solidFill>
                  <a:schemeClr val="dk1"/>
                </a:solidFill>
                <a:latin typeface="Calibri"/>
                <a:ea typeface="Calibri"/>
                <a:cs typeface="Calibri"/>
                <a:sym typeface="Calibri"/>
              </a:rPr>
              <a:t> </a:t>
            </a:r>
          </a:p>
          <a:p>
            <a:pPr marL="63500" lvl="1" algn="just">
              <a:lnSpc>
                <a:spcPct val="150000"/>
              </a:lnSpc>
              <a:spcBef>
                <a:spcPts val="1200"/>
              </a:spcBef>
              <a:buClr>
                <a:srgbClr val="04A6C2"/>
              </a:buClr>
              <a:buSzPts val="2500"/>
            </a:pPr>
            <a:r>
              <a:rPr lang="el-GR" sz="3000" b="1" dirty="0">
                <a:solidFill>
                  <a:schemeClr val="dk1"/>
                </a:solidFill>
                <a:latin typeface="Calibri"/>
                <a:ea typeface="Calibri"/>
                <a:cs typeface="Calibri"/>
                <a:sym typeface="Calibri"/>
              </a:rPr>
              <a:t>		</a:t>
            </a:r>
            <a:r>
              <a:rPr lang="en-US" sz="3000" b="1"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Conservazione della biodiversità attraverso una selezione responsabile dei materiali.</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Riduzione delle emissioni e gestione efficiente dei rifiuti.</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Promozione della mobilità sostenibile estesa ai tour, agli spostamenti del pubblico e degli artisti.</a:t>
            </a:r>
          </a:p>
          <a:p>
            <a:pPr marL="63500" algn="just">
              <a:lnSpc>
                <a:spcPct val="150000"/>
              </a:lnSpc>
              <a:spcBef>
                <a:spcPts val="1200"/>
              </a:spcBef>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Utilizzo di energie rinnovabili </a:t>
            </a: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Promozione dei principi dell'economia circolare </a:t>
            </a:r>
          </a:p>
        </p:txBody>
      </p:sp>
      <p:sp>
        <p:nvSpPr>
          <p:cNvPr id="155" name="Google Shape;155;g34519fc2d75_0_8">
            <a:extLst>
              <a:ext uri="{FF2B5EF4-FFF2-40B4-BE49-F238E27FC236}">
                <a16:creationId xmlns:a16="http://schemas.microsoft.com/office/drawing/2014/main" id="{6D23FC8D-5F31-1005-B3C4-4585420FF70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70C0"/>
                </a:solidFill>
                <a:latin typeface="Calibri"/>
                <a:ea typeface="Calibri"/>
                <a:cs typeface="Calibri"/>
                <a:sym typeface="Calibri"/>
              </a:rPr>
              <a:t>Pilastro ambientale</a:t>
            </a:r>
            <a:endParaRPr sz="5000" b="1" dirty="0">
              <a:solidFill>
                <a:srgbClr val="0070C0"/>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7BAC1CC4-CF25-F051-74EA-BEED9650B81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spTree>
    <p:extLst>
      <p:ext uri="{BB962C8B-B14F-4D97-AF65-F5344CB8AC3E}">
        <p14:creationId xmlns:p14="http://schemas.microsoft.com/office/powerpoint/2010/main" val="3393904367"/>
      </p:ext>
    </p:extLst>
  </p:cSld>
  <p:clrMapOvr>
    <a:masterClrMapping/>
  </p:clrMapOvr>
</p:sld>
</file>

<file path=ppt/slides/slide8.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20CB2A0E-018C-001F-A5B7-FF87999B422D}"/>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D3EC49D0-A599-1007-90CD-AC571A6DEE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AF5FE7AB-E764-4C42-790B-69C82F69F1E7}"/>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432769C8-F299-CDC5-EB3D-5ED33047CB88}"/>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A2764A1-E516-031B-6D7E-69DF964BC80A}"/>
              </a:ext>
            </a:extLst>
          </p:cNvPr>
          <p:cNvSpPr txBox="1"/>
          <p:nvPr/>
        </p:nvSpPr>
        <p:spPr>
          <a:xfrm>
            <a:off x="1336525" y="2678131"/>
            <a:ext cx="15163800" cy="770976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Focus: </a:t>
            </a:r>
            <a:r>
              <a:rPr lang="en-US" sz="3000" dirty="0">
                <a:solidFill>
                  <a:schemeClr val="dk1"/>
                </a:solidFill>
                <a:latin typeface="Calibri"/>
                <a:ea typeface="Calibri"/>
                <a:cs typeface="Calibri"/>
                <a:sym typeface="Calibri"/>
              </a:rPr>
              <a:t>Equità, inclusione e benessere della comunità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Sostenere i diritti umani, l'accesso equo alle risorse, l'istruzione, la salute, </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condizioni di lavoro dignitose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Applicazione alle arti dello spettacolo: </a:t>
            </a:r>
            <a:r>
              <a:rPr lang="en-US" sz="3000" dirty="0">
                <a:solidFill>
                  <a:schemeClr val="dk1"/>
                </a:solidFill>
                <a:latin typeface="Calibri"/>
                <a:ea typeface="Calibri"/>
                <a:cs typeface="Calibri"/>
                <a:sym typeface="Calibri"/>
              </a:rPr>
              <a:t>promuovere l'inclusione e la diversità, garantire condizioni di lavoro eque</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Impatti chiave:</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Condizioni di lavoro eque e dignitose.</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Diversità e inclusione nel team e sul palco.</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Accesso alla cultura per tutti i tipi di pubblico.</a:t>
            </a:r>
          </a:p>
          <a:p>
            <a:pPr marL="63500" marR="0" lvl="0" algn="just" rtl="0">
              <a:lnSpc>
                <a:spcPct val="150000"/>
              </a:lnSpc>
              <a:spcBef>
                <a:spcPts val="1200"/>
              </a:spcBef>
              <a:spcAft>
                <a:spcPts val="0"/>
              </a:spcAft>
              <a:buClr>
                <a:srgbClr val="04A6C2"/>
              </a:buClr>
              <a:buSzPts val="2500"/>
            </a:pP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BBB7D425-855E-99D7-E3F4-9DEA3616857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Pilastro sociale</a:t>
            </a:r>
          </a:p>
        </p:txBody>
      </p:sp>
      <p:sp>
        <p:nvSpPr>
          <p:cNvPr id="156" name="Google Shape;156;g34519fc2d75_0_8">
            <a:extLst>
              <a:ext uri="{FF2B5EF4-FFF2-40B4-BE49-F238E27FC236}">
                <a16:creationId xmlns:a16="http://schemas.microsoft.com/office/drawing/2014/main" id="{71BCAEBF-7B15-A782-3180-C42924F63B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spTree>
    <p:extLst>
      <p:ext uri="{BB962C8B-B14F-4D97-AF65-F5344CB8AC3E}">
        <p14:creationId xmlns:p14="http://schemas.microsoft.com/office/powerpoint/2010/main" val="2536878218"/>
      </p:ext>
    </p:extLst>
  </p:cSld>
  <p:clrMapOvr>
    <a:masterClrMapping/>
  </p:clrMapOvr>
</p:sld>
</file>

<file path=ppt/slides/slide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CC4B85A6-5CE1-210E-D33D-4FBD578646D8}"/>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CCA6B30-AD9A-4AB7-24E0-E51F709BA8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2E3CEC0C-E461-195D-F06E-0894077307BA}"/>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20007849-720D-A4E6-D951-1300B06A8E51}"/>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E24BC9D-C8BF-D776-FCB2-D668649A4146}"/>
              </a:ext>
            </a:extLst>
          </p:cNvPr>
          <p:cNvSpPr txBox="1"/>
          <p:nvPr/>
        </p:nvSpPr>
        <p:spPr>
          <a:xfrm>
            <a:off x="1336524" y="2678131"/>
            <a:ext cx="16357115"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Obiettivo: </a:t>
            </a:r>
            <a:r>
              <a:rPr lang="en-US" sz="3000" dirty="0">
                <a:solidFill>
                  <a:schemeClr val="dk1"/>
                </a:solidFill>
                <a:latin typeface="Calibri"/>
                <a:ea typeface="Calibri"/>
                <a:cs typeface="Calibri"/>
                <a:sym typeface="Calibri"/>
              </a:rPr>
              <a:t>sostenibilità finanziaria a lungo termine senza danneggiare gli ecosistemi</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Promuovere decisioni etiche e responsabili con trasparenza e responsabilità</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Applicazione alle arti dello spettacolo:</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o    Modelli di business sostenibili </a:t>
            </a:r>
            <a:r>
              <a:rPr lang="en-US" sz="3000" dirty="0">
                <a:solidFill>
                  <a:schemeClr val="dk1"/>
                </a:solidFill>
                <a:latin typeface="Calibri"/>
                <a:ea typeface="Calibri"/>
                <a:cs typeface="Calibri"/>
                <a:sym typeface="Calibri"/>
              </a:rPr>
              <a:t>       o    Efficienza delle risorse ed economia circolare</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o </a:t>
            </a:r>
            <a:r>
              <a:rPr lang="en-US" sz="3000" dirty="0" err="1">
                <a:solidFill>
                  <a:schemeClr val="dk1"/>
                </a:solidFill>
                <a:latin typeface="Calibri"/>
                <a:ea typeface="Calibri"/>
                <a:cs typeface="Calibri"/>
                <a:sym typeface="Calibri"/>
              </a:rPr>
              <a:t>   Internalizzazione </a:t>
            </a:r>
            <a:r>
              <a:rPr lang="en-US" sz="3000" dirty="0">
                <a:solidFill>
                  <a:schemeClr val="dk1"/>
                </a:solidFill>
                <a:latin typeface="Calibri"/>
                <a:ea typeface="Calibri"/>
                <a:cs typeface="Calibri"/>
                <a:sym typeface="Calibri"/>
              </a:rPr>
              <a:t>dei costi ambientali</a:t>
            </a:r>
          </a:p>
          <a:p>
            <a:pPr marL="63500" lvl="0" algn="just">
              <a:lnSpc>
                <a:spcPct val="150000"/>
              </a:lnSpc>
              <a:spcBef>
                <a:spcPts val="1200"/>
              </a:spcBef>
              <a:buClr>
                <a:srgbClr val="04A6C2"/>
              </a:buClr>
              <a:buSzPts val="2500"/>
            </a:pPr>
            <a:r>
              <a:rPr lang="en-US" sz="3000" b="1" dirty="0">
                <a:solidFill>
                  <a:schemeClr val="dk1"/>
                </a:solidFill>
                <a:latin typeface="Calibri"/>
                <a:ea typeface="Calibri"/>
                <a:cs typeface="Calibri"/>
                <a:sym typeface="Calibri"/>
              </a:rPr>
              <a:t>Impatti chiave:	</a:t>
            </a:r>
            <a:endParaRPr lang="el-GR" sz="3000" b="1"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Creazione di modelli di business sostenibili e resilienti; </a:t>
            </a: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Trasparenza ed etica nella gestione;     </a:t>
            </a:r>
          </a:p>
          <a:p>
            <a:pPr marL="63500" lvl="0" algn="just">
              <a:lnSpc>
                <a:spcPct val="150000"/>
              </a:lnSpc>
              <a:spcBef>
                <a:spcPts val="1200"/>
              </a:spcBef>
              <a:buClr>
                <a:srgbClr val="04A6C2"/>
              </a:buClr>
              <a:buSzPts val="2500"/>
            </a:pPr>
            <a:r>
              <a:rPr lang="el-GR" sz="3000" dirty="0">
                <a:solidFill>
                  <a:schemeClr val="dk1"/>
                </a:solidFill>
                <a:latin typeface="Calibri"/>
                <a:ea typeface="Calibri"/>
                <a:cs typeface="Calibri"/>
                <a:sym typeface="Calibri"/>
              </a:rPr>
              <a:t>				</a:t>
            </a:r>
            <a:r>
              <a:rPr lang="en-US" sz="3000" dirty="0">
                <a:solidFill>
                  <a:srgbClr val="00B050"/>
                </a:solidFill>
                <a:latin typeface="Calibri"/>
                <a:ea typeface="Calibri"/>
                <a:cs typeface="Calibri"/>
                <a:sym typeface="Calibri"/>
              </a:rPr>
              <a:t>• </a:t>
            </a:r>
            <a:r>
              <a:rPr lang="en-US" sz="3000" dirty="0" err="1">
                <a:solidFill>
                  <a:schemeClr val="dk1"/>
                </a:solidFill>
                <a:latin typeface="Calibri"/>
                <a:ea typeface="Calibri"/>
                <a:cs typeface="Calibri"/>
                <a:sym typeface="Calibri"/>
              </a:rPr>
              <a:t>Ottimizzazione</a:t>
            </a:r>
            <a:r>
              <a:rPr lang="en-US" sz="3000" dirty="0">
                <a:solidFill>
                  <a:schemeClr val="dk1"/>
                </a:solidFill>
                <a:latin typeface="Calibri"/>
                <a:ea typeface="Calibri"/>
                <a:cs typeface="Calibri"/>
                <a:sym typeface="Calibri"/>
              </a:rPr>
              <a:t> delle risorse </a:t>
            </a:r>
            <a:r>
              <a:rPr lang="en-US" sz="3000" dirty="0">
                <a:solidFill>
                  <a:schemeClr val="dk1"/>
                </a:solidFill>
                <a:latin typeface="Calibri"/>
                <a:ea typeface="Calibri"/>
                <a:cs typeface="Calibri"/>
                <a:sym typeface="Calibri"/>
              </a:rPr>
              <a:t>e riduzione dei costi </a:t>
            </a:r>
          </a:p>
        </p:txBody>
      </p:sp>
      <p:sp>
        <p:nvSpPr>
          <p:cNvPr id="155" name="Google Shape;155;g34519fc2d75_0_8">
            <a:extLst>
              <a:ext uri="{FF2B5EF4-FFF2-40B4-BE49-F238E27FC236}">
                <a16:creationId xmlns:a16="http://schemas.microsoft.com/office/drawing/2014/main" id="{6AEA10C1-6E9E-7E14-D040-F57BE91F737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Pilastro economico</a:t>
            </a:r>
          </a:p>
        </p:txBody>
      </p:sp>
      <p:sp>
        <p:nvSpPr>
          <p:cNvPr id="156" name="Google Shape;156;g34519fc2d75_0_8">
            <a:extLst>
              <a:ext uri="{FF2B5EF4-FFF2-40B4-BE49-F238E27FC236}">
                <a16:creationId xmlns:a16="http://schemas.microsoft.com/office/drawing/2014/main" id="{FB9EB17C-0821-31C4-4012-ED931821324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a:p>
        </p:txBody>
      </p:sp>
    </p:spTree>
    <p:extLst>
      <p:ext uri="{BB962C8B-B14F-4D97-AF65-F5344CB8AC3E}">
        <p14:creationId xmlns:p14="http://schemas.microsoft.com/office/powerpoint/2010/main" val="113867956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D8E43E0-B480-4B51-BA76-5F9EE44EE484}"/>
</file>

<file path=customXml/itemProps2.xml><?xml version="1.0" encoding="utf-8"?>
<ds:datastoreItem xmlns:ds="http://schemas.openxmlformats.org/officeDocument/2006/customXml" ds:itemID="{F81BA22F-D749-471B-8743-19E1052A682F}"/>
</file>

<file path=customXml/itemProps3.xml><?xml version="1.0" encoding="utf-8"?>
<ds:datastoreItem xmlns:ds="http://schemas.openxmlformats.org/officeDocument/2006/customXml" ds:itemID="{028A4B1F-EF8E-4DC5-8453-E6EC7A892340}"/>
</file>

<file path=docProps/app.xml><?xml version="1.0" encoding="utf-8"?>
<Properties xmlns="http://schemas.openxmlformats.org/officeDocument/2006/extended-properties" xmlns:vt="http://schemas.openxmlformats.org/officeDocument/2006/docPropsVTypes">
  <TotalTime>2291</TotalTime>
  <Words>4427</Words>
  <Application>Microsoft Office PowerPoint</Application>
  <PresentationFormat>Προσαρμογή</PresentationFormat>
  <Paragraphs>600</Paragraphs>
  <Slides>69</Slides>
  <Notes>69</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69</vt:i4>
      </vt:variant>
    </vt:vector>
  </HeadingPairs>
  <TitlesOfParts>
    <vt:vector size="76" baseType="lpstr">
      <vt:lpstr>30</vt:lpstr>
      <vt:lpstr>Aptos</vt:lpstr>
      <vt:lpstr>Arial</vt:lpstr>
      <vt:lpstr>Calibri</vt:lpstr>
      <vt:lpstr>Noto Sans Symbols</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keywords>, docId:E45C34796D902BA4E0B49052CC2834E7</cp:keywords>
  <cp:lastModifiedBy>Dimitra Zervaki</cp:lastModifiedBy>
  <cp:revision>154</cp:revision>
  <dcterms:created xsi:type="dcterms:W3CDTF">2006-08-16T00:00:00Z</dcterms:created>
  <dcterms:modified xsi:type="dcterms:W3CDTF">2025-10-27T10:38:30Z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